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4" r:id="rId3"/>
    <p:sldId id="283" r:id="rId4"/>
    <p:sldId id="285" r:id="rId5"/>
    <p:sldId id="286" r:id="rId6"/>
    <p:sldId id="287" r:id="rId7"/>
    <p:sldId id="288" r:id="rId8"/>
    <p:sldId id="290" r:id="rId9"/>
    <p:sldId id="291" r:id="rId10"/>
    <p:sldId id="289" r:id="rId11"/>
    <p:sldId id="292" r:id="rId12"/>
    <p:sldId id="293" r:id="rId13"/>
    <p:sldId id="294" r:id="rId14"/>
    <p:sldId id="295" r:id="rId15"/>
    <p:sldId id="300" r:id="rId16"/>
    <p:sldId id="296" r:id="rId17"/>
    <p:sldId id="297" r:id="rId18"/>
    <p:sldId id="298" r:id="rId19"/>
    <p:sldId id="302" r:id="rId20"/>
    <p:sldId id="301" r:id="rId21"/>
    <p:sldId id="299" r:id="rId22"/>
    <p:sldId id="284" r:id="rId23"/>
    <p:sldId id="282"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678"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2.jpeg>
</file>

<file path=ppt/media/image3.jpe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5BDCBF-F878-476F-A594-EDC48FF1155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7D6044A-FEF3-47EC-B8FF-AD524539CF6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1FF3D4B-4E69-4AE2-A19C-478257B1C652}"/>
              </a:ext>
            </a:extLst>
          </p:cNvPr>
          <p:cNvSpPr>
            <a:spLocks noGrp="1"/>
          </p:cNvSpPr>
          <p:nvPr>
            <p:ph type="dt" sz="half" idx="10"/>
          </p:nvPr>
        </p:nvSpPr>
        <p:spPr/>
        <p:txBody>
          <a:bodyPr/>
          <a:lstStyle/>
          <a:p>
            <a:fld id="{76E221E6-7AFA-4458-93E4-F0B0106CB834}" type="datetimeFigureOut">
              <a:rPr lang="en-US" smtClean="0"/>
              <a:t>5/9/2018</a:t>
            </a:fld>
            <a:endParaRPr lang="en-US"/>
          </a:p>
        </p:txBody>
      </p:sp>
      <p:sp>
        <p:nvSpPr>
          <p:cNvPr id="5" name="Footer Placeholder 4">
            <a:extLst>
              <a:ext uri="{FF2B5EF4-FFF2-40B4-BE49-F238E27FC236}">
                <a16:creationId xmlns:a16="http://schemas.microsoft.com/office/drawing/2014/main" id="{6A7D8F2D-AF64-4111-834A-BD5C3CDC10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4298FCA-52F2-4ABC-A433-E407A97A3958}"/>
              </a:ext>
            </a:extLst>
          </p:cNvPr>
          <p:cNvSpPr>
            <a:spLocks noGrp="1"/>
          </p:cNvSpPr>
          <p:nvPr>
            <p:ph type="sldNum" sz="quarter" idx="12"/>
          </p:nvPr>
        </p:nvSpPr>
        <p:spPr/>
        <p:txBody>
          <a:bodyPr/>
          <a:lstStyle/>
          <a:p>
            <a:fld id="{87EAB20A-CE6B-45D4-BC70-0EC9C9FCE134}" type="slidenum">
              <a:rPr lang="en-US" smtClean="0"/>
              <a:t>‹#›</a:t>
            </a:fld>
            <a:endParaRPr lang="en-US"/>
          </a:p>
        </p:txBody>
      </p:sp>
    </p:spTree>
    <p:extLst>
      <p:ext uri="{BB962C8B-B14F-4D97-AF65-F5344CB8AC3E}">
        <p14:creationId xmlns:p14="http://schemas.microsoft.com/office/powerpoint/2010/main" val="11404329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FD386C-2F1A-4C7B-B750-85772ADD307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1627456-4087-49FC-9ECD-C36E066C9357}"/>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FC1CF5E-9500-4ABF-A4DA-54969E9832FB}"/>
              </a:ext>
            </a:extLst>
          </p:cNvPr>
          <p:cNvSpPr>
            <a:spLocks noGrp="1"/>
          </p:cNvSpPr>
          <p:nvPr>
            <p:ph type="dt" sz="half" idx="10"/>
          </p:nvPr>
        </p:nvSpPr>
        <p:spPr/>
        <p:txBody>
          <a:bodyPr/>
          <a:lstStyle/>
          <a:p>
            <a:fld id="{76E221E6-7AFA-4458-93E4-F0B0106CB834}" type="datetimeFigureOut">
              <a:rPr lang="en-US" smtClean="0"/>
              <a:t>5/9/2018</a:t>
            </a:fld>
            <a:endParaRPr lang="en-US"/>
          </a:p>
        </p:txBody>
      </p:sp>
      <p:sp>
        <p:nvSpPr>
          <p:cNvPr id="5" name="Footer Placeholder 4">
            <a:extLst>
              <a:ext uri="{FF2B5EF4-FFF2-40B4-BE49-F238E27FC236}">
                <a16:creationId xmlns:a16="http://schemas.microsoft.com/office/drawing/2014/main" id="{214A886C-F9D1-4790-86BA-414C1F7F86E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D081503-1059-464D-BDA5-16CB4819754A}"/>
              </a:ext>
            </a:extLst>
          </p:cNvPr>
          <p:cNvSpPr>
            <a:spLocks noGrp="1"/>
          </p:cNvSpPr>
          <p:nvPr>
            <p:ph type="sldNum" sz="quarter" idx="12"/>
          </p:nvPr>
        </p:nvSpPr>
        <p:spPr/>
        <p:txBody>
          <a:bodyPr/>
          <a:lstStyle/>
          <a:p>
            <a:fld id="{87EAB20A-CE6B-45D4-BC70-0EC9C9FCE134}" type="slidenum">
              <a:rPr lang="en-US" smtClean="0"/>
              <a:t>‹#›</a:t>
            </a:fld>
            <a:endParaRPr lang="en-US"/>
          </a:p>
        </p:txBody>
      </p:sp>
    </p:spTree>
    <p:extLst>
      <p:ext uri="{BB962C8B-B14F-4D97-AF65-F5344CB8AC3E}">
        <p14:creationId xmlns:p14="http://schemas.microsoft.com/office/powerpoint/2010/main" val="26331031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F2B8AC8-C9DF-488B-A2BC-D157C9866F7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9C3B75C-C707-4561-B822-EE08F8093916}"/>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9A365F6-671E-439D-95E2-56D8A3E1CDFA}"/>
              </a:ext>
            </a:extLst>
          </p:cNvPr>
          <p:cNvSpPr>
            <a:spLocks noGrp="1"/>
          </p:cNvSpPr>
          <p:nvPr>
            <p:ph type="dt" sz="half" idx="10"/>
          </p:nvPr>
        </p:nvSpPr>
        <p:spPr/>
        <p:txBody>
          <a:bodyPr/>
          <a:lstStyle/>
          <a:p>
            <a:fld id="{76E221E6-7AFA-4458-93E4-F0B0106CB834}" type="datetimeFigureOut">
              <a:rPr lang="en-US" smtClean="0"/>
              <a:t>5/9/2018</a:t>
            </a:fld>
            <a:endParaRPr lang="en-US"/>
          </a:p>
        </p:txBody>
      </p:sp>
      <p:sp>
        <p:nvSpPr>
          <p:cNvPr id="5" name="Footer Placeholder 4">
            <a:extLst>
              <a:ext uri="{FF2B5EF4-FFF2-40B4-BE49-F238E27FC236}">
                <a16:creationId xmlns:a16="http://schemas.microsoft.com/office/drawing/2014/main" id="{EFB88A95-F945-4243-B962-7FC58ECE31B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759A33A-B31C-47B2-803A-C0293F8BD637}"/>
              </a:ext>
            </a:extLst>
          </p:cNvPr>
          <p:cNvSpPr>
            <a:spLocks noGrp="1"/>
          </p:cNvSpPr>
          <p:nvPr>
            <p:ph type="sldNum" sz="quarter" idx="12"/>
          </p:nvPr>
        </p:nvSpPr>
        <p:spPr/>
        <p:txBody>
          <a:bodyPr/>
          <a:lstStyle/>
          <a:p>
            <a:fld id="{87EAB20A-CE6B-45D4-BC70-0EC9C9FCE134}" type="slidenum">
              <a:rPr lang="en-US" smtClean="0"/>
              <a:t>‹#›</a:t>
            </a:fld>
            <a:endParaRPr lang="en-US"/>
          </a:p>
        </p:txBody>
      </p:sp>
    </p:spTree>
    <p:extLst>
      <p:ext uri="{BB962C8B-B14F-4D97-AF65-F5344CB8AC3E}">
        <p14:creationId xmlns:p14="http://schemas.microsoft.com/office/powerpoint/2010/main" val="23376035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C57C7A-BD3B-465D-B117-006799229D3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5888873-EE1C-4C64-B756-C34891312DB6}"/>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BA2AC42-5EB9-4F87-B12B-53416DD3E9C1}"/>
              </a:ext>
            </a:extLst>
          </p:cNvPr>
          <p:cNvSpPr>
            <a:spLocks noGrp="1"/>
          </p:cNvSpPr>
          <p:nvPr>
            <p:ph type="dt" sz="half" idx="10"/>
          </p:nvPr>
        </p:nvSpPr>
        <p:spPr/>
        <p:txBody>
          <a:bodyPr/>
          <a:lstStyle/>
          <a:p>
            <a:fld id="{76E221E6-7AFA-4458-93E4-F0B0106CB834}" type="datetimeFigureOut">
              <a:rPr lang="en-US" smtClean="0"/>
              <a:t>5/9/2018</a:t>
            </a:fld>
            <a:endParaRPr lang="en-US"/>
          </a:p>
        </p:txBody>
      </p:sp>
      <p:sp>
        <p:nvSpPr>
          <p:cNvPr id="5" name="Footer Placeholder 4">
            <a:extLst>
              <a:ext uri="{FF2B5EF4-FFF2-40B4-BE49-F238E27FC236}">
                <a16:creationId xmlns:a16="http://schemas.microsoft.com/office/drawing/2014/main" id="{BC1175C6-0EC7-48D6-85CA-8CF8D291A92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FCD2E70-A1D2-4729-B92E-F45CEAAD58B8}"/>
              </a:ext>
            </a:extLst>
          </p:cNvPr>
          <p:cNvSpPr>
            <a:spLocks noGrp="1"/>
          </p:cNvSpPr>
          <p:nvPr>
            <p:ph type="sldNum" sz="quarter" idx="12"/>
          </p:nvPr>
        </p:nvSpPr>
        <p:spPr/>
        <p:txBody>
          <a:bodyPr/>
          <a:lstStyle/>
          <a:p>
            <a:fld id="{87EAB20A-CE6B-45D4-BC70-0EC9C9FCE134}" type="slidenum">
              <a:rPr lang="en-US" smtClean="0"/>
              <a:t>‹#›</a:t>
            </a:fld>
            <a:endParaRPr lang="en-US"/>
          </a:p>
        </p:txBody>
      </p:sp>
    </p:spTree>
    <p:extLst>
      <p:ext uri="{BB962C8B-B14F-4D97-AF65-F5344CB8AC3E}">
        <p14:creationId xmlns:p14="http://schemas.microsoft.com/office/powerpoint/2010/main" val="9168853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C6B9C6-55F5-41C8-B035-65449DE27BA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4BB9473-DB39-4205-B60C-55A38AD7A35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DF1964A0-C260-4B19-971D-3DB74C5B4AA1}"/>
              </a:ext>
            </a:extLst>
          </p:cNvPr>
          <p:cNvSpPr>
            <a:spLocks noGrp="1"/>
          </p:cNvSpPr>
          <p:nvPr>
            <p:ph type="dt" sz="half" idx="10"/>
          </p:nvPr>
        </p:nvSpPr>
        <p:spPr/>
        <p:txBody>
          <a:bodyPr/>
          <a:lstStyle/>
          <a:p>
            <a:fld id="{76E221E6-7AFA-4458-93E4-F0B0106CB834}" type="datetimeFigureOut">
              <a:rPr lang="en-US" smtClean="0"/>
              <a:t>5/9/2018</a:t>
            </a:fld>
            <a:endParaRPr lang="en-US"/>
          </a:p>
        </p:txBody>
      </p:sp>
      <p:sp>
        <p:nvSpPr>
          <p:cNvPr id="5" name="Footer Placeholder 4">
            <a:extLst>
              <a:ext uri="{FF2B5EF4-FFF2-40B4-BE49-F238E27FC236}">
                <a16:creationId xmlns:a16="http://schemas.microsoft.com/office/drawing/2014/main" id="{891EF744-B799-40E9-BE9E-02B7029F230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264D6F-DA3B-4310-8419-AF6731E41BD4}"/>
              </a:ext>
            </a:extLst>
          </p:cNvPr>
          <p:cNvSpPr>
            <a:spLocks noGrp="1"/>
          </p:cNvSpPr>
          <p:nvPr>
            <p:ph type="sldNum" sz="quarter" idx="12"/>
          </p:nvPr>
        </p:nvSpPr>
        <p:spPr/>
        <p:txBody>
          <a:bodyPr/>
          <a:lstStyle/>
          <a:p>
            <a:fld id="{87EAB20A-CE6B-45D4-BC70-0EC9C9FCE134}" type="slidenum">
              <a:rPr lang="en-US" smtClean="0"/>
              <a:t>‹#›</a:t>
            </a:fld>
            <a:endParaRPr lang="en-US"/>
          </a:p>
        </p:txBody>
      </p:sp>
    </p:spTree>
    <p:extLst>
      <p:ext uri="{BB962C8B-B14F-4D97-AF65-F5344CB8AC3E}">
        <p14:creationId xmlns:p14="http://schemas.microsoft.com/office/powerpoint/2010/main" val="41666829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31E362-97E6-4827-BACF-4B4BDE84231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EF804C0-F280-4777-8F0E-1272C006F9B4}"/>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4B1FD87-58FC-4195-899D-F50998D9438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5659D43-9278-487B-BFD9-F7C42FCAA14D}"/>
              </a:ext>
            </a:extLst>
          </p:cNvPr>
          <p:cNvSpPr>
            <a:spLocks noGrp="1"/>
          </p:cNvSpPr>
          <p:nvPr>
            <p:ph type="dt" sz="half" idx="10"/>
          </p:nvPr>
        </p:nvSpPr>
        <p:spPr/>
        <p:txBody>
          <a:bodyPr/>
          <a:lstStyle/>
          <a:p>
            <a:fld id="{76E221E6-7AFA-4458-93E4-F0B0106CB834}" type="datetimeFigureOut">
              <a:rPr lang="en-US" smtClean="0"/>
              <a:t>5/9/2018</a:t>
            </a:fld>
            <a:endParaRPr lang="en-US"/>
          </a:p>
        </p:txBody>
      </p:sp>
      <p:sp>
        <p:nvSpPr>
          <p:cNvPr id="6" name="Footer Placeholder 5">
            <a:extLst>
              <a:ext uri="{FF2B5EF4-FFF2-40B4-BE49-F238E27FC236}">
                <a16:creationId xmlns:a16="http://schemas.microsoft.com/office/drawing/2014/main" id="{F533A102-E103-40A2-B783-00F6E643351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86E6089-C542-47D2-9B92-5C491759A91D}"/>
              </a:ext>
            </a:extLst>
          </p:cNvPr>
          <p:cNvSpPr>
            <a:spLocks noGrp="1"/>
          </p:cNvSpPr>
          <p:nvPr>
            <p:ph type="sldNum" sz="quarter" idx="12"/>
          </p:nvPr>
        </p:nvSpPr>
        <p:spPr/>
        <p:txBody>
          <a:bodyPr/>
          <a:lstStyle/>
          <a:p>
            <a:fld id="{87EAB20A-CE6B-45D4-BC70-0EC9C9FCE134}" type="slidenum">
              <a:rPr lang="en-US" smtClean="0"/>
              <a:t>‹#›</a:t>
            </a:fld>
            <a:endParaRPr lang="en-US"/>
          </a:p>
        </p:txBody>
      </p:sp>
    </p:spTree>
    <p:extLst>
      <p:ext uri="{BB962C8B-B14F-4D97-AF65-F5344CB8AC3E}">
        <p14:creationId xmlns:p14="http://schemas.microsoft.com/office/powerpoint/2010/main" val="23230333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DD8DA2-CA1E-4BA4-A4B7-13903D07575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49AF79E-EE8C-49BF-8922-339E77B57AC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1403F454-EF12-4C79-B8F8-EB88B7D3FB17}"/>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CFBD2E9-E28F-44C1-9A12-7C60023AEE7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8EDBE6E7-E8A3-474D-9C08-D215EE6F3BB2}"/>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9CD3049-3429-4C05-AB17-149B0459A962}"/>
              </a:ext>
            </a:extLst>
          </p:cNvPr>
          <p:cNvSpPr>
            <a:spLocks noGrp="1"/>
          </p:cNvSpPr>
          <p:nvPr>
            <p:ph type="dt" sz="half" idx="10"/>
          </p:nvPr>
        </p:nvSpPr>
        <p:spPr/>
        <p:txBody>
          <a:bodyPr/>
          <a:lstStyle/>
          <a:p>
            <a:fld id="{76E221E6-7AFA-4458-93E4-F0B0106CB834}" type="datetimeFigureOut">
              <a:rPr lang="en-US" smtClean="0"/>
              <a:t>5/9/2018</a:t>
            </a:fld>
            <a:endParaRPr lang="en-US"/>
          </a:p>
        </p:txBody>
      </p:sp>
      <p:sp>
        <p:nvSpPr>
          <p:cNvPr id="8" name="Footer Placeholder 7">
            <a:extLst>
              <a:ext uri="{FF2B5EF4-FFF2-40B4-BE49-F238E27FC236}">
                <a16:creationId xmlns:a16="http://schemas.microsoft.com/office/drawing/2014/main" id="{85C92DC0-0683-470E-A10A-CC199D9841A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C5B397C-7EDD-4C16-B11A-337EA9A272D5}"/>
              </a:ext>
            </a:extLst>
          </p:cNvPr>
          <p:cNvSpPr>
            <a:spLocks noGrp="1"/>
          </p:cNvSpPr>
          <p:nvPr>
            <p:ph type="sldNum" sz="quarter" idx="12"/>
          </p:nvPr>
        </p:nvSpPr>
        <p:spPr/>
        <p:txBody>
          <a:bodyPr/>
          <a:lstStyle/>
          <a:p>
            <a:fld id="{87EAB20A-CE6B-45D4-BC70-0EC9C9FCE134}" type="slidenum">
              <a:rPr lang="en-US" smtClean="0"/>
              <a:t>‹#›</a:t>
            </a:fld>
            <a:endParaRPr lang="en-US"/>
          </a:p>
        </p:txBody>
      </p:sp>
    </p:spTree>
    <p:extLst>
      <p:ext uri="{BB962C8B-B14F-4D97-AF65-F5344CB8AC3E}">
        <p14:creationId xmlns:p14="http://schemas.microsoft.com/office/powerpoint/2010/main" val="27656833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21255-C73D-496A-9AD1-DBCEDD12355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470E423-816F-4AC9-9B7A-39596F77EB63}"/>
              </a:ext>
            </a:extLst>
          </p:cNvPr>
          <p:cNvSpPr>
            <a:spLocks noGrp="1"/>
          </p:cNvSpPr>
          <p:nvPr>
            <p:ph type="dt" sz="half" idx="10"/>
          </p:nvPr>
        </p:nvSpPr>
        <p:spPr/>
        <p:txBody>
          <a:bodyPr/>
          <a:lstStyle/>
          <a:p>
            <a:fld id="{76E221E6-7AFA-4458-93E4-F0B0106CB834}" type="datetimeFigureOut">
              <a:rPr lang="en-US" smtClean="0"/>
              <a:t>5/9/2018</a:t>
            </a:fld>
            <a:endParaRPr lang="en-US"/>
          </a:p>
        </p:txBody>
      </p:sp>
      <p:sp>
        <p:nvSpPr>
          <p:cNvPr id="4" name="Footer Placeholder 3">
            <a:extLst>
              <a:ext uri="{FF2B5EF4-FFF2-40B4-BE49-F238E27FC236}">
                <a16:creationId xmlns:a16="http://schemas.microsoft.com/office/drawing/2014/main" id="{2AE76067-66D8-45C6-B637-08E2D9711D5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2573D54-B0DE-4821-8390-CE507FC8B1EE}"/>
              </a:ext>
            </a:extLst>
          </p:cNvPr>
          <p:cNvSpPr>
            <a:spLocks noGrp="1"/>
          </p:cNvSpPr>
          <p:nvPr>
            <p:ph type="sldNum" sz="quarter" idx="12"/>
          </p:nvPr>
        </p:nvSpPr>
        <p:spPr/>
        <p:txBody>
          <a:bodyPr/>
          <a:lstStyle/>
          <a:p>
            <a:fld id="{87EAB20A-CE6B-45D4-BC70-0EC9C9FCE134}" type="slidenum">
              <a:rPr lang="en-US" smtClean="0"/>
              <a:t>‹#›</a:t>
            </a:fld>
            <a:endParaRPr lang="en-US"/>
          </a:p>
        </p:txBody>
      </p:sp>
    </p:spTree>
    <p:extLst>
      <p:ext uri="{BB962C8B-B14F-4D97-AF65-F5344CB8AC3E}">
        <p14:creationId xmlns:p14="http://schemas.microsoft.com/office/powerpoint/2010/main" val="41554236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1CA8E66-0BCA-4941-AAD5-CA8E130F075C}"/>
              </a:ext>
            </a:extLst>
          </p:cNvPr>
          <p:cNvSpPr>
            <a:spLocks noGrp="1"/>
          </p:cNvSpPr>
          <p:nvPr>
            <p:ph type="dt" sz="half" idx="10"/>
          </p:nvPr>
        </p:nvSpPr>
        <p:spPr/>
        <p:txBody>
          <a:bodyPr/>
          <a:lstStyle/>
          <a:p>
            <a:fld id="{76E221E6-7AFA-4458-93E4-F0B0106CB834}" type="datetimeFigureOut">
              <a:rPr lang="en-US" smtClean="0"/>
              <a:t>5/9/2018</a:t>
            </a:fld>
            <a:endParaRPr lang="en-US"/>
          </a:p>
        </p:txBody>
      </p:sp>
      <p:sp>
        <p:nvSpPr>
          <p:cNvPr id="3" name="Footer Placeholder 2">
            <a:extLst>
              <a:ext uri="{FF2B5EF4-FFF2-40B4-BE49-F238E27FC236}">
                <a16:creationId xmlns:a16="http://schemas.microsoft.com/office/drawing/2014/main" id="{A1486BD8-C488-40B1-8B11-89D7D3C4847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D24C4C-8543-483A-A7DC-3EA6494850D4}"/>
              </a:ext>
            </a:extLst>
          </p:cNvPr>
          <p:cNvSpPr>
            <a:spLocks noGrp="1"/>
          </p:cNvSpPr>
          <p:nvPr>
            <p:ph type="sldNum" sz="quarter" idx="12"/>
          </p:nvPr>
        </p:nvSpPr>
        <p:spPr/>
        <p:txBody>
          <a:bodyPr/>
          <a:lstStyle/>
          <a:p>
            <a:fld id="{87EAB20A-CE6B-45D4-BC70-0EC9C9FCE134}" type="slidenum">
              <a:rPr lang="en-US" smtClean="0"/>
              <a:t>‹#›</a:t>
            </a:fld>
            <a:endParaRPr lang="en-US"/>
          </a:p>
        </p:txBody>
      </p:sp>
    </p:spTree>
    <p:extLst>
      <p:ext uri="{BB962C8B-B14F-4D97-AF65-F5344CB8AC3E}">
        <p14:creationId xmlns:p14="http://schemas.microsoft.com/office/powerpoint/2010/main" val="7062215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44EB0-ACCF-4C0C-8185-42E9356B61C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A005980-DD73-43BB-9B1C-8D383947A4F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973E83E-3EE5-4CD3-BA7E-1D470AAEA84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E03C9A91-E582-4A86-905D-38990C178A29}"/>
              </a:ext>
            </a:extLst>
          </p:cNvPr>
          <p:cNvSpPr>
            <a:spLocks noGrp="1"/>
          </p:cNvSpPr>
          <p:nvPr>
            <p:ph type="dt" sz="half" idx="10"/>
          </p:nvPr>
        </p:nvSpPr>
        <p:spPr/>
        <p:txBody>
          <a:bodyPr/>
          <a:lstStyle/>
          <a:p>
            <a:fld id="{76E221E6-7AFA-4458-93E4-F0B0106CB834}" type="datetimeFigureOut">
              <a:rPr lang="en-US" smtClean="0"/>
              <a:t>5/9/2018</a:t>
            </a:fld>
            <a:endParaRPr lang="en-US"/>
          </a:p>
        </p:txBody>
      </p:sp>
      <p:sp>
        <p:nvSpPr>
          <p:cNvPr id="6" name="Footer Placeholder 5">
            <a:extLst>
              <a:ext uri="{FF2B5EF4-FFF2-40B4-BE49-F238E27FC236}">
                <a16:creationId xmlns:a16="http://schemas.microsoft.com/office/drawing/2014/main" id="{9B4CB7F2-BE0A-42A6-83A8-21933A4A79D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FB9338D-4F3D-4A6B-987D-703014B371FA}"/>
              </a:ext>
            </a:extLst>
          </p:cNvPr>
          <p:cNvSpPr>
            <a:spLocks noGrp="1"/>
          </p:cNvSpPr>
          <p:nvPr>
            <p:ph type="sldNum" sz="quarter" idx="12"/>
          </p:nvPr>
        </p:nvSpPr>
        <p:spPr/>
        <p:txBody>
          <a:bodyPr/>
          <a:lstStyle/>
          <a:p>
            <a:fld id="{87EAB20A-CE6B-45D4-BC70-0EC9C9FCE134}" type="slidenum">
              <a:rPr lang="en-US" smtClean="0"/>
              <a:t>‹#›</a:t>
            </a:fld>
            <a:endParaRPr lang="en-US"/>
          </a:p>
        </p:txBody>
      </p:sp>
    </p:spTree>
    <p:extLst>
      <p:ext uri="{BB962C8B-B14F-4D97-AF65-F5344CB8AC3E}">
        <p14:creationId xmlns:p14="http://schemas.microsoft.com/office/powerpoint/2010/main" val="32001429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0429A7-8257-4FAE-BA68-AE5D6006897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CACD45A-292C-4FFC-9662-C940DD9DE15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9E66D36-0D52-4E8C-9446-DFD51E5A432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FA676B6-0E19-4FCB-AB45-F7EF6FE0F5A5}"/>
              </a:ext>
            </a:extLst>
          </p:cNvPr>
          <p:cNvSpPr>
            <a:spLocks noGrp="1"/>
          </p:cNvSpPr>
          <p:nvPr>
            <p:ph type="dt" sz="half" idx="10"/>
          </p:nvPr>
        </p:nvSpPr>
        <p:spPr/>
        <p:txBody>
          <a:bodyPr/>
          <a:lstStyle/>
          <a:p>
            <a:fld id="{76E221E6-7AFA-4458-93E4-F0B0106CB834}" type="datetimeFigureOut">
              <a:rPr lang="en-US" smtClean="0"/>
              <a:t>5/9/2018</a:t>
            </a:fld>
            <a:endParaRPr lang="en-US"/>
          </a:p>
        </p:txBody>
      </p:sp>
      <p:sp>
        <p:nvSpPr>
          <p:cNvPr id="6" name="Footer Placeholder 5">
            <a:extLst>
              <a:ext uri="{FF2B5EF4-FFF2-40B4-BE49-F238E27FC236}">
                <a16:creationId xmlns:a16="http://schemas.microsoft.com/office/drawing/2014/main" id="{8714175A-89F2-49B8-9D7F-A08DF8CC57A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E635C24-628E-4026-9DD7-D8D961592A7C}"/>
              </a:ext>
            </a:extLst>
          </p:cNvPr>
          <p:cNvSpPr>
            <a:spLocks noGrp="1"/>
          </p:cNvSpPr>
          <p:nvPr>
            <p:ph type="sldNum" sz="quarter" idx="12"/>
          </p:nvPr>
        </p:nvSpPr>
        <p:spPr/>
        <p:txBody>
          <a:bodyPr/>
          <a:lstStyle/>
          <a:p>
            <a:fld id="{87EAB20A-CE6B-45D4-BC70-0EC9C9FCE134}" type="slidenum">
              <a:rPr lang="en-US" smtClean="0"/>
              <a:t>‹#›</a:t>
            </a:fld>
            <a:endParaRPr lang="en-US"/>
          </a:p>
        </p:txBody>
      </p:sp>
    </p:spTree>
    <p:extLst>
      <p:ext uri="{BB962C8B-B14F-4D97-AF65-F5344CB8AC3E}">
        <p14:creationId xmlns:p14="http://schemas.microsoft.com/office/powerpoint/2010/main" val="20766366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5F3F60A-D8A3-4E9F-B45F-90683050A0F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BE26975-C6CD-40A4-8929-CFA55C3C031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D53ED0-9283-4A11-89ED-8768CA6FBF7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6E221E6-7AFA-4458-93E4-F0B0106CB834}" type="datetimeFigureOut">
              <a:rPr lang="en-US" smtClean="0"/>
              <a:t>5/9/2018</a:t>
            </a:fld>
            <a:endParaRPr lang="en-US"/>
          </a:p>
        </p:txBody>
      </p:sp>
      <p:sp>
        <p:nvSpPr>
          <p:cNvPr id="5" name="Footer Placeholder 4">
            <a:extLst>
              <a:ext uri="{FF2B5EF4-FFF2-40B4-BE49-F238E27FC236}">
                <a16:creationId xmlns:a16="http://schemas.microsoft.com/office/drawing/2014/main" id="{7CC9E38C-6805-4920-B308-EA5DE47DA8B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02EA2AC-02E2-42B3-A962-24874362E0C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7EAB20A-CE6B-45D4-BC70-0EC9C9FCE134}" type="slidenum">
              <a:rPr lang="en-US" smtClean="0"/>
              <a:t>‹#›</a:t>
            </a:fld>
            <a:endParaRPr lang="en-US"/>
          </a:p>
        </p:txBody>
      </p:sp>
    </p:spTree>
    <p:extLst>
      <p:ext uri="{BB962C8B-B14F-4D97-AF65-F5344CB8AC3E}">
        <p14:creationId xmlns:p14="http://schemas.microsoft.com/office/powerpoint/2010/main" val="27793871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F38264-CCD7-421E-99F1-AC806A540BC7}"/>
              </a:ext>
            </a:extLst>
          </p:cNvPr>
          <p:cNvSpPr>
            <a:spLocks noGrp="1"/>
          </p:cNvSpPr>
          <p:nvPr>
            <p:ph type="ctrTitle"/>
          </p:nvPr>
        </p:nvSpPr>
        <p:spPr/>
        <p:txBody>
          <a:bodyPr/>
          <a:lstStyle/>
          <a:p>
            <a:r>
              <a:rPr lang="en-US" dirty="0"/>
              <a:t>DevOps and Automation</a:t>
            </a:r>
          </a:p>
        </p:txBody>
      </p:sp>
      <p:sp>
        <p:nvSpPr>
          <p:cNvPr id="3" name="Subtitle 2">
            <a:extLst>
              <a:ext uri="{FF2B5EF4-FFF2-40B4-BE49-F238E27FC236}">
                <a16:creationId xmlns:a16="http://schemas.microsoft.com/office/drawing/2014/main" id="{15C904D7-8975-4E78-B4A7-35856F2AA5B0}"/>
              </a:ext>
            </a:extLst>
          </p:cNvPr>
          <p:cNvSpPr>
            <a:spLocks noGrp="1"/>
          </p:cNvSpPr>
          <p:nvPr>
            <p:ph type="subTitle" idx="1"/>
          </p:nvPr>
        </p:nvSpPr>
        <p:spPr/>
        <p:txBody>
          <a:bodyPr/>
          <a:lstStyle/>
          <a:p>
            <a:r>
              <a:rPr lang="en-US" dirty="0"/>
              <a:t>Benjamin Brewster &amp; Elijah Voigt</a:t>
            </a:r>
          </a:p>
        </p:txBody>
      </p:sp>
    </p:spTree>
    <p:extLst>
      <p:ext uri="{BB962C8B-B14F-4D97-AF65-F5344CB8AC3E}">
        <p14:creationId xmlns:p14="http://schemas.microsoft.com/office/powerpoint/2010/main" val="8510832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99FDDA-9042-4679-8655-3B9873D6DE33}"/>
              </a:ext>
            </a:extLst>
          </p:cNvPr>
          <p:cNvSpPr>
            <a:spLocks noGrp="1"/>
          </p:cNvSpPr>
          <p:nvPr>
            <p:ph type="title"/>
          </p:nvPr>
        </p:nvSpPr>
        <p:spPr/>
        <p:txBody>
          <a:bodyPr/>
          <a:lstStyle/>
          <a:p>
            <a:r>
              <a:rPr lang="en-US" dirty="0"/>
              <a:t>Configuration Management</a:t>
            </a:r>
          </a:p>
        </p:txBody>
      </p:sp>
      <p:sp>
        <p:nvSpPr>
          <p:cNvPr id="3" name="Content Placeholder 2">
            <a:extLst>
              <a:ext uri="{FF2B5EF4-FFF2-40B4-BE49-F238E27FC236}">
                <a16:creationId xmlns:a16="http://schemas.microsoft.com/office/drawing/2014/main" id="{EFFB010D-871B-4551-AC08-72BEB61FE5F5}"/>
              </a:ext>
            </a:extLst>
          </p:cNvPr>
          <p:cNvSpPr>
            <a:spLocks noGrp="1"/>
          </p:cNvSpPr>
          <p:nvPr>
            <p:ph idx="1"/>
          </p:nvPr>
        </p:nvSpPr>
        <p:spPr>
          <a:xfrm>
            <a:off x="838200" y="1825625"/>
            <a:ext cx="10616868" cy="4351338"/>
          </a:xfrm>
        </p:spPr>
        <p:txBody>
          <a:bodyPr>
            <a:normAutofit/>
          </a:bodyPr>
          <a:lstStyle/>
          <a:p>
            <a:r>
              <a:rPr lang="en-US" dirty="0"/>
              <a:t>Configuration Management is the ultimate expression of ephemerality</a:t>
            </a:r>
          </a:p>
          <a:p>
            <a:r>
              <a:rPr lang="en-US" dirty="0"/>
              <a:t>Configuration Management means that the attributes, configuration, and job duties of a particular system or service are kept as a text file that can be distributed as needed:</a:t>
            </a:r>
          </a:p>
          <a:p>
            <a:pPr lvl="1"/>
            <a:r>
              <a:rPr lang="en-US" dirty="0"/>
              <a:t>To build a new node, for whatever reason (expansion, surge in load, etc.)</a:t>
            </a:r>
          </a:p>
          <a:p>
            <a:pPr lvl="1"/>
            <a:r>
              <a:rPr lang="en-US" dirty="0"/>
              <a:t>To repair an old node, for whatever reason</a:t>
            </a:r>
          </a:p>
          <a:p>
            <a:r>
              <a:rPr lang="en-US" dirty="0"/>
              <a:t>In the old days, skilled greybeards knew the reason driver X crashes in phase Y of the moon with Z software installed</a:t>
            </a:r>
          </a:p>
          <a:p>
            <a:r>
              <a:rPr lang="en-US" dirty="0"/>
              <a:t>Nowadays, we </a:t>
            </a:r>
            <a:r>
              <a:rPr lang="en-US" i="1" dirty="0"/>
              <a:t>do not care:</a:t>
            </a:r>
            <a:r>
              <a:rPr lang="en-US" dirty="0"/>
              <a:t> burn it down and build it again</a:t>
            </a:r>
          </a:p>
        </p:txBody>
      </p:sp>
      <p:sp>
        <p:nvSpPr>
          <p:cNvPr id="4" name="Rectangle 3">
            <a:extLst>
              <a:ext uri="{FF2B5EF4-FFF2-40B4-BE49-F238E27FC236}">
                <a16:creationId xmlns:a16="http://schemas.microsoft.com/office/drawing/2014/main" id="{A482876F-95CA-4E6A-9602-6785CD18023E}"/>
              </a:ext>
            </a:extLst>
          </p:cNvPr>
          <p:cNvSpPr/>
          <p:nvPr/>
        </p:nvSpPr>
        <p:spPr>
          <a:xfrm>
            <a:off x="0" y="0"/>
            <a:ext cx="12192000" cy="230909"/>
          </a:xfrm>
          <a:prstGeom prst="rect">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A6DBD7FB-136F-4A98-B9B1-FDB8F56F3A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068" y="6256740"/>
            <a:ext cx="661109" cy="512617"/>
          </a:xfrm>
          <a:prstGeom prst="rect">
            <a:avLst/>
          </a:prstGeom>
        </p:spPr>
      </p:pic>
    </p:spTree>
    <p:extLst>
      <p:ext uri="{BB962C8B-B14F-4D97-AF65-F5344CB8AC3E}">
        <p14:creationId xmlns:p14="http://schemas.microsoft.com/office/powerpoint/2010/main" val="27424684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99FDDA-9042-4679-8655-3B9873D6DE33}"/>
              </a:ext>
            </a:extLst>
          </p:cNvPr>
          <p:cNvSpPr>
            <a:spLocks noGrp="1"/>
          </p:cNvSpPr>
          <p:nvPr>
            <p:ph type="title"/>
          </p:nvPr>
        </p:nvSpPr>
        <p:spPr/>
        <p:txBody>
          <a:bodyPr/>
          <a:lstStyle/>
          <a:p>
            <a:r>
              <a:rPr lang="en-US" dirty="0"/>
              <a:t>Configuration Management At the Core</a:t>
            </a:r>
          </a:p>
        </p:txBody>
      </p:sp>
      <p:sp>
        <p:nvSpPr>
          <p:cNvPr id="3" name="Content Placeholder 2">
            <a:extLst>
              <a:ext uri="{FF2B5EF4-FFF2-40B4-BE49-F238E27FC236}">
                <a16:creationId xmlns:a16="http://schemas.microsoft.com/office/drawing/2014/main" id="{EFFB010D-871B-4551-AC08-72BEB61FE5F5}"/>
              </a:ext>
            </a:extLst>
          </p:cNvPr>
          <p:cNvSpPr>
            <a:spLocks noGrp="1"/>
          </p:cNvSpPr>
          <p:nvPr>
            <p:ph idx="1"/>
          </p:nvPr>
        </p:nvSpPr>
        <p:spPr>
          <a:xfrm>
            <a:off x="838200" y="1825625"/>
            <a:ext cx="10616868" cy="4351338"/>
          </a:xfrm>
        </p:spPr>
        <p:txBody>
          <a:bodyPr>
            <a:normAutofit fontScale="92500" lnSpcReduction="10000"/>
          </a:bodyPr>
          <a:lstStyle/>
          <a:p>
            <a:r>
              <a:rPr lang="en-US" dirty="0"/>
              <a:t>Configuration Management is the core of DevOps</a:t>
            </a:r>
          </a:p>
          <a:p>
            <a:r>
              <a:rPr lang="en-US" dirty="0"/>
              <a:t>It is the use of configuration files, scripts, and CM services to automate the management of your computers, VMs, and servers</a:t>
            </a:r>
          </a:p>
          <a:p>
            <a:endParaRPr lang="en-US" dirty="0"/>
          </a:p>
          <a:p>
            <a:r>
              <a:rPr lang="en-US" dirty="0"/>
              <a:t>For example, we </a:t>
            </a:r>
            <a:r>
              <a:rPr lang="en-US" i="1" dirty="0"/>
              <a:t>really want</a:t>
            </a:r>
            <a:r>
              <a:rPr lang="en-US" dirty="0"/>
              <a:t> to just do this:</a:t>
            </a:r>
          </a:p>
          <a:p>
            <a:pPr marL="971550" lvl="1" indent="-514350">
              <a:buFont typeface="+mj-lt"/>
              <a:buAutoNum type="arabicPeriod"/>
            </a:pPr>
            <a:r>
              <a:rPr lang="en-US" dirty="0"/>
              <a:t>Spin up a Linux computer</a:t>
            </a:r>
          </a:p>
          <a:p>
            <a:pPr marL="971550" lvl="1" indent="-514350">
              <a:buFont typeface="+mj-lt"/>
              <a:buAutoNum type="arabicPeriod"/>
            </a:pPr>
            <a:r>
              <a:rPr lang="en-US" dirty="0"/>
              <a:t>Install the dependencies for the </a:t>
            </a:r>
            <a:r>
              <a:rPr lang="en-US" dirty="0" err="1"/>
              <a:t>catsGifsNow</a:t>
            </a:r>
            <a:r>
              <a:rPr lang="en-US" dirty="0"/>
              <a:t> service software</a:t>
            </a:r>
          </a:p>
          <a:p>
            <a:pPr marL="971550" lvl="1" indent="-514350">
              <a:buFont typeface="+mj-lt"/>
              <a:buAutoNum type="arabicPeriod"/>
            </a:pPr>
            <a:r>
              <a:rPr lang="en-US" dirty="0"/>
              <a:t>Download the </a:t>
            </a:r>
            <a:r>
              <a:rPr lang="en-US" dirty="0" err="1"/>
              <a:t>catGifsNow</a:t>
            </a:r>
            <a:r>
              <a:rPr lang="en-US" dirty="0"/>
              <a:t> Git repository's source code</a:t>
            </a:r>
          </a:p>
          <a:p>
            <a:pPr marL="971550" lvl="1" indent="-514350">
              <a:buFont typeface="+mj-lt"/>
              <a:buAutoNum type="arabicPeriod"/>
            </a:pPr>
            <a:r>
              <a:rPr lang="en-US" dirty="0"/>
              <a:t>Build </a:t>
            </a:r>
            <a:r>
              <a:rPr lang="en-US" dirty="0" err="1"/>
              <a:t>catGifsNow</a:t>
            </a:r>
            <a:endParaRPr lang="en-US" dirty="0"/>
          </a:p>
          <a:p>
            <a:pPr marL="971550" lvl="1" indent="-514350">
              <a:buFont typeface="+mj-lt"/>
              <a:buAutoNum type="arabicPeriod"/>
            </a:pPr>
            <a:r>
              <a:rPr lang="en-US" dirty="0"/>
              <a:t>Start the </a:t>
            </a:r>
            <a:r>
              <a:rPr lang="en-US" dirty="0" err="1"/>
              <a:t>catGifsNow</a:t>
            </a:r>
            <a:r>
              <a:rPr lang="en-US" dirty="0"/>
              <a:t> service</a:t>
            </a:r>
          </a:p>
          <a:p>
            <a:pPr marL="971550" lvl="1" indent="-514350">
              <a:buFont typeface="+mj-lt"/>
              <a:buAutoNum type="arabicPeriod"/>
            </a:pPr>
            <a:r>
              <a:rPr lang="en-US" dirty="0"/>
              <a:t>Add this instance of </a:t>
            </a:r>
            <a:r>
              <a:rPr lang="en-US" dirty="0" err="1"/>
              <a:t>catGifsNow</a:t>
            </a:r>
            <a:r>
              <a:rPr lang="en-US" dirty="0"/>
              <a:t> to our load balancer</a:t>
            </a:r>
          </a:p>
        </p:txBody>
      </p:sp>
      <p:sp>
        <p:nvSpPr>
          <p:cNvPr id="4" name="Rectangle 3">
            <a:extLst>
              <a:ext uri="{FF2B5EF4-FFF2-40B4-BE49-F238E27FC236}">
                <a16:creationId xmlns:a16="http://schemas.microsoft.com/office/drawing/2014/main" id="{A482876F-95CA-4E6A-9602-6785CD18023E}"/>
              </a:ext>
            </a:extLst>
          </p:cNvPr>
          <p:cNvSpPr/>
          <p:nvPr/>
        </p:nvSpPr>
        <p:spPr>
          <a:xfrm>
            <a:off x="0" y="0"/>
            <a:ext cx="12192000" cy="230909"/>
          </a:xfrm>
          <a:prstGeom prst="rect">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A6DBD7FB-136F-4A98-B9B1-FDB8F56F3A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068" y="6256740"/>
            <a:ext cx="661109" cy="512617"/>
          </a:xfrm>
          <a:prstGeom prst="rect">
            <a:avLst/>
          </a:prstGeom>
        </p:spPr>
      </p:pic>
    </p:spTree>
    <p:extLst>
      <p:ext uri="{BB962C8B-B14F-4D97-AF65-F5344CB8AC3E}">
        <p14:creationId xmlns:p14="http://schemas.microsoft.com/office/powerpoint/2010/main" val="25776119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99FDDA-9042-4679-8655-3B9873D6DE33}"/>
              </a:ext>
            </a:extLst>
          </p:cNvPr>
          <p:cNvSpPr>
            <a:spLocks noGrp="1"/>
          </p:cNvSpPr>
          <p:nvPr>
            <p:ph type="title"/>
          </p:nvPr>
        </p:nvSpPr>
        <p:spPr/>
        <p:txBody>
          <a:bodyPr/>
          <a:lstStyle/>
          <a:p>
            <a:r>
              <a:rPr lang="en-US" dirty="0"/>
              <a:t>Configuration Management At the Core</a:t>
            </a:r>
          </a:p>
        </p:txBody>
      </p:sp>
      <p:sp>
        <p:nvSpPr>
          <p:cNvPr id="3" name="Content Placeholder 2">
            <a:extLst>
              <a:ext uri="{FF2B5EF4-FFF2-40B4-BE49-F238E27FC236}">
                <a16:creationId xmlns:a16="http://schemas.microsoft.com/office/drawing/2014/main" id="{EFFB010D-871B-4551-AC08-72BEB61FE5F5}"/>
              </a:ext>
            </a:extLst>
          </p:cNvPr>
          <p:cNvSpPr>
            <a:spLocks noGrp="1"/>
          </p:cNvSpPr>
          <p:nvPr>
            <p:ph idx="1"/>
          </p:nvPr>
        </p:nvSpPr>
        <p:spPr>
          <a:xfrm>
            <a:off x="838200" y="1825625"/>
            <a:ext cx="10616868" cy="4351338"/>
          </a:xfrm>
        </p:spPr>
        <p:txBody>
          <a:bodyPr>
            <a:normAutofit fontScale="92500" lnSpcReduction="10000"/>
          </a:bodyPr>
          <a:lstStyle/>
          <a:p>
            <a:r>
              <a:rPr lang="en-US" dirty="0"/>
              <a:t>Configuration Management is the core of DevOps</a:t>
            </a:r>
          </a:p>
          <a:p>
            <a:r>
              <a:rPr lang="en-US" dirty="0"/>
              <a:t>It is the use of configuration files, scripts, and CM services to automate the management of your computers, VMs, and servers</a:t>
            </a:r>
          </a:p>
          <a:p>
            <a:endParaRPr lang="en-US" dirty="0"/>
          </a:p>
          <a:p>
            <a:r>
              <a:rPr lang="en-US" dirty="0"/>
              <a:t>For example, we </a:t>
            </a:r>
            <a:r>
              <a:rPr lang="en-US" i="1" dirty="0"/>
              <a:t>really want</a:t>
            </a:r>
            <a:r>
              <a:rPr lang="en-US" dirty="0"/>
              <a:t> to just do this:</a:t>
            </a:r>
          </a:p>
          <a:p>
            <a:pPr marL="971550" lvl="1" indent="-514350">
              <a:buFont typeface="+mj-lt"/>
              <a:buAutoNum type="arabicPeriod"/>
            </a:pPr>
            <a:r>
              <a:rPr lang="en-US" dirty="0"/>
              <a:t>Spin up a Linux computer</a:t>
            </a:r>
          </a:p>
          <a:p>
            <a:pPr marL="971550" lvl="1" indent="-514350">
              <a:buFont typeface="+mj-lt"/>
              <a:buAutoNum type="arabicPeriod"/>
            </a:pPr>
            <a:r>
              <a:rPr lang="en-US" dirty="0"/>
              <a:t>Install the dependencies for the </a:t>
            </a:r>
            <a:r>
              <a:rPr lang="en-US" dirty="0" err="1"/>
              <a:t>catsGifsNow</a:t>
            </a:r>
            <a:r>
              <a:rPr lang="en-US" dirty="0"/>
              <a:t> service software</a:t>
            </a:r>
          </a:p>
          <a:p>
            <a:pPr marL="971550" lvl="1" indent="-514350">
              <a:buFont typeface="+mj-lt"/>
              <a:buAutoNum type="arabicPeriod"/>
            </a:pPr>
            <a:r>
              <a:rPr lang="en-US" dirty="0"/>
              <a:t>Download the </a:t>
            </a:r>
            <a:r>
              <a:rPr lang="en-US" dirty="0" err="1"/>
              <a:t>cagGifsNow</a:t>
            </a:r>
            <a:r>
              <a:rPr lang="en-US" dirty="0"/>
              <a:t> Git repository's source code</a:t>
            </a:r>
          </a:p>
          <a:p>
            <a:pPr marL="971550" lvl="1" indent="-514350">
              <a:buFont typeface="+mj-lt"/>
              <a:buAutoNum type="arabicPeriod"/>
            </a:pPr>
            <a:r>
              <a:rPr lang="en-US" dirty="0"/>
              <a:t>Build </a:t>
            </a:r>
            <a:r>
              <a:rPr lang="en-US" dirty="0" err="1"/>
              <a:t>catGifsNow</a:t>
            </a:r>
            <a:endParaRPr lang="en-US" dirty="0"/>
          </a:p>
          <a:p>
            <a:pPr marL="971550" lvl="1" indent="-514350">
              <a:buFont typeface="+mj-lt"/>
              <a:buAutoNum type="arabicPeriod"/>
            </a:pPr>
            <a:r>
              <a:rPr lang="en-US" dirty="0"/>
              <a:t>Start the </a:t>
            </a:r>
            <a:r>
              <a:rPr lang="en-US" dirty="0" err="1"/>
              <a:t>catGifsNow</a:t>
            </a:r>
            <a:r>
              <a:rPr lang="en-US" dirty="0"/>
              <a:t> service</a:t>
            </a:r>
          </a:p>
          <a:p>
            <a:pPr marL="971550" lvl="1" indent="-514350">
              <a:buFont typeface="+mj-lt"/>
              <a:buAutoNum type="arabicPeriod"/>
            </a:pPr>
            <a:r>
              <a:rPr lang="en-US" dirty="0"/>
              <a:t>Add this instance of </a:t>
            </a:r>
            <a:r>
              <a:rPr lang="en-US" dirty="0" err="1"/>
              <a:t>catGifsNow</a:t>
            </a:r>
            <a:r>
              <a:rPr lang="en-US" dirty="0"/>
              <a:t> to our load balancer</a:t>
            </a:r>
          </a:p>
        </p:txBody>
      </p:sp>
      <p:sp>
        <p:nvSpPr>
          <p:cNvPr id="4" name="Rectangle 3">
            <a:extLst>
              <a:ext uri="{FF2B5EF4-FFF2-40B4-BE49-F238E27FC236}">
                <a16:creationId xmlns:a16="http://schemas.microsoft.com/office/drawing/2014/main" id="{A482876F-95CA-4E6A-9602-6785CD18023E}"/>
              </a:ext>
            </a:extLst>
          </p:cNvPr>
          <p:cNvSpPr/>
          <p:nvPr/>
        </p:nvSpPr>
        <p:spPr>
          <a:xfrm>
            <a:off x="0" y="0"/>
            <a:ext cx="12192000" cy="230909"/>
          </a:xfrm>
          <a:prstGeom prst="rect">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A6DBD7FB-136F-4A98-B9B1-FDB8F56F3A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068" y="6256740"/>
            <a:ext cx="661109" cy="512617"/>
          </a:xfrm>
          <a:prstGeom prst="rect">
            <a:avLst/>
          </a:prstGeom>
        </p:spPr>
      </p:pic>
      <p:sp>
        <p:nvSpPr>
          <p:cNvPr id="6" name="Explosion: 14 Points 5">
            <a:extLst>
              <a:ext uri="{FF2B5EF4-FFF2-40B4-BE49-F238E27FC236}">
                <a16:creationId xmlns:a16="http://schemas.microsoft.com/office/drawing/2014/main" id="{9D5D152C-2EA5-406A-9F27-448C489AA4EB}"/>
              </a:ext>
            </a:extLst>
          </p:cNvPr>
          <p:cNvSpPr/>
          <p:nvPr/>
        </p:nvSpPr>
        <p:spPr>
          <a:xfrm rot="1342500">
            <a:off x="9201747" y="2514561"/>
            <a:ext cx="3391269" cy="2495223"/>
          </a:xfrm>
          <a:prstGeom prst="irregularSeal2">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dirty="0"/>
              <a:t>Avoids error and deviation-prone manual steps!</a:t>
            </a:r>
          </a:p>
        </p:txBody>
      </p:sp>
      <p:sp>
        <p:nvSpPr>
          <p:cNvPr id="7" name="Explosion: 14 Points 6">
            <a:extLst>
              <a:ext uri="{FF2B5EF4-FFF2-40B4-BE49-F238E27FC236}">
                <a16:creationId xmlns:a16="http://schemas.microsoft.com/office/drawing/2014/main" id="{2EABF874-28D1-406E-B283-2BE788BA2FA2}"/>
              </a:ext>
            </a:extLst>
          </p:cNvPr>
          <p:cNvSpPr/>
          <p:nvPr/>
        </p:nvSpPr>
        <p:spPr>
          <a:xfrm rot="20712704" flipH="1">
            <a:off x="8330368" y="4872884"/>
            <a:ext cx="2569236" cy="1992525"/>
          </a:xfrm>
          <a:prstGeom prst="irregularSeal2">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sz="1600" dirty="0"/>
              <a:t>Spend more time playing PUBG!</a:t>
            </a:r>
          </a:p>
        </p:txBody>
      </p:sp>
    </p:spTree>
    <p:extLst>
      <p:ext uri="{BB962C8B-B14F-4D97-AF65-F5344CB8AC3E}">
        <p14:creationId xmlns:p14="http://schemas.microsoft.com/office/powerpoint/2010/main" val="14673890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99FDDA-9042-4679-8655-3B9873D6DE33}"/>
              </a:ext>
            </a:extLst>
          </p:cNvPr>
          <p:cNvSpPr>
            <a:spLocks noGrp="1"/>
          </p:cNvSpPr>
          <p:nvPr>
            <p:ph type="title"/>
          </p:nvPr>
        </p:nvSpPr>
        <p:spPr/>
        <p:txBody>
          <a:bodyPr/>
          <a:lstStyle/>
          <a:p>
            <a:r>
              <a:rPr lang="en-US" dirty="0"/>
              <a:t>Configuration Management to the Rescue</a:t>
            </a:r>
          </a:p>
        </p:txBody>
      </p:sp>
      <p:sp>
        <p:nvSpPr>
          <p:cNvPr id="3" name="Content Placeholder 2">
            <a:extLst>
              <a:ext uri="{FF2B5EF4-FFF2-40B4-BE49-F238E27FC236}">
                <a16:creationId xmlns:a16="http://schemas.microsoft.com/office/drawing/2014/main" id="{EFFB010D-871B-4551-AC08-72BEB61FE5F5}"/>
              </a:ext>
            </a:extLst>
          </p:cNvPr>
          <p:cNvSpPr>
            <a:spLocks noGrp="1"/>
          </p:cNvSpPr>
          <p:nvPr>
            <p:ph idx="1"/>
          </p:nvPr>
        </p:nvSpPr>
        <p:spPr>
          <a:xfrm>
            <a:off x="838200" y="1825625"/>
            <a:ext cx="10616868" cy="4667250"/>
          </a:xfrm>
        </p:spPr>
        <p:txBody>
          <a:bodyPr>
            <a:normAutofit lnSpcReduction="10000"/>
          </a:bodyPr>
          <a:lstStyle/>
          <a:p>
            <a:r>
              <a:rPr lang="en-US" dirty="0"/>
              <a:t>With Configuration Management, we </a:t>
            </a:r>
            <a:r>
              <a:rPr lang="en-US" i="1" dirty="0"/>
              <a:t>codify</a:t>
            </a:r>
            <a:r>
              <a:rPr lang="en-US" dirty="0"/>
              <a:t> these instructions (which are too complex for a shell script), and then hand them to a program</a:t>
            </a:r>
          </a:p>
          <a:p>
            <a:r>
              <a:rPr lang="en-US" dirty="0"/>
              <a:t>We tell that program: "Make these X computers arrive at Y state"</a:t>
            </a:r>
          </a:p>
          <a:p>
            <a:endParaRPr lang="en-US" dirty="0"/>
          </a:p>
          <a:p>
            <a:r>
              <a:rPr lang="en-US" dirty="0"/>
              <a:t>Examples of common CM and CM-like programs:</a:t>
            </a:r>
          </a:p>
          <a:p>
            <a:pPr lvl="1"/>
            <a:r>
              <a:rPr lang="en-US" dirty="0"/>
              <a:t>Chef</a:t>
            </a:r>
          </a:p>
          <a:p>
            <a:pPr lvl="1"/>
            <a:r>
              <a:rPr lang="en-US" dirty="0"/>
              <a:t>Puppet</a:t>
            </a:r>
          </a:p>
          <a:p>
            <a:pPr lvl="1"/>
            <a:r>
              <a:rPr lang="en-US" dirty="0"/>
              <a:t>Continuum and other Managed Service Provider middleware</a:t>
            </a:r>
          </a:p>
          <a:p>
            <a:pPr lvl="1"/>
            <a:r>
              <a:rPr lang="en-US" dirty="0"/>
              <a:t>Ansible</a:t>
            </a:r>
            <a:endParaRPr lang="en-US" dirty="0">
              <a:solidFill>
                <a:srgbClr val="FF0000"/>
              </a:solidFill>
            </a:endParaRPr>
          </a:p>
          <a:p>
            <a:pPr lvl="1"/>
            <a:endParaRPr lang="en-US" dirty="0"/>
          </a:p>
          <a:p>
            <a:r>
              <a:rPr lang="en-US" dirty="0"/>
              <a:t>Let's compare and contrast these!</a:t>
            </a:r>
          </a:p>
          <a:p>
            <a:pPr lvl="1"/>
            <a:endParaRPr lang="en-US" dirty="0"/>
          </a:p>
        </p:txBody>
      </p:sp>
      <p:sp>
        <p:nvSpPr>
          <p:cNvPr id="4" name="Rectangle 3">
            <a:extLst>
              <a:ext uri="{FF2B5EF4-FFF2-40B4-BE49-F238E27FC236}">
                <a16:creationId xmlns:a16="http://schemas.microsoft.com/office/drawing/2014/main" id="{A482876F-95CA-4E6A-9602-6785CD18023E}"/>
              </a:ext>
            </a:extLst>
          </p:cNvPr>
          <p:cNvSpPr/>
          <p:nvPr/>
        </p:nvSpPr>
        <p:spPr>
          <a:xfrm>
            <a:off x="0" y="0"/>
            <a:ext cx="12192000" cy="230909"/>
          </a:xfrm>
          <a:prstGeom prst="rect">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A6DBD7FB-136F-4A98-B9B1-FDB8F56F3A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068" y="6256740"/>
            <a:ext cx="661109" cy="512617"/>
          </a:xfrm>
          <a:prstGeom prst="rect">
            <a:avLst/>
          </a:prstGeom>
        </p:spPr>
      </p:pic>
    </p:spTree>
    <p:extLst>
      <p:ext uri="{BB962C8B-B14F-4D97-AF65-F5344CB8AC3E}">
        <p14:creationId xmlns:p14="http://schemas.microsoft.com/office/powerpoint/2010/main" val="21947313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99FDDA-9042-4679-8655-3B9873D6DE33}"/>
              </a:ext>
            </a:extLst>
          </p:cNvPr>
          <p:cNvSpPr>
            <a:spLocks noGrp="1"/>
          </p:cNvSpPr>
          <p:nvPr>
            <p:ph type="title"/>
          </p:nvPr>
        </p:nvSpPr>
        <p:spPr/>
        <p:txBody>
          <a:bodyPr/>
          <a:lstStyle/>
          <a:p>
            <a:r>
              <a:rPr lang="en-US" dirty="0"/>
              <a:t>Chef and Puppet</a:t>
            </a:r>
          </a:p>
        </p:txBody>
      </p:sp>
      <p:sp>
        <p:nvSpPr>
          <p:cNvPr id="3" name="Content Placeholder 2">
            <a:extLst>
              <a:ext uri="{FF2B5EF4-FFF2-40B4-BE49-F238E27FC236}">
                <a16:creationId xmlns:a16="http://schemas.microsoft.com/office/drawing/2014/main" id="{EFFB010D-871B-4551-AC08-72BEB61FE5F5}"/>
              </a:ext>
            </a:extLst>
          </p:cNvPr>
          <p:cNvSpPr>
            <a:spLocks noGrp="1"/>
          </p:cNvSpPr>
          <p:nvPr>
            <p:ph idx="1"/>
          </p:nvPr>
        </p:nvSpPr>
        <p:spPr>
          <a:xfrm>
            <a:off x="838200" y="1825625"/>
            <a:ext cx="10616868" cy="4667250"/>
          </a:xfrm>
        </p:spPr>
        <p:txBody>
          <a:bodyPr>
            <a:normAutofit fontScale="92500" lnSpcReduction="10000"/>
          </a:bodyPr>
          <a:lstStyle/>
          <a:p>
            <a:r>
              <a:rPr lang="en-US" dirty="0"/>
              <a:t>In Chef and Puppet, you install a daemon onto the target system which does these things:</a:t>
            </a:r>
          </a:p>
          <a:p>
            <a:pPr lvl="1"/>
            <a:r>
              <a:rPr lang="en-US" dirty="0"/>
              <a:t>Tracks the host state (packages, files, network connections, etc.)</a:t>
            </a:r>
          </a:p>
          <a:p>
            <a:pPr lvl="1"/>
            <a:r>
              <a:rPr lang="en-US" dirty="0"/>
              <a:t>Receives updates from the Controller</a:t>
            </a:r>
          </a:p>
          <a:p>
            <a:pPr lvl="1"/>
            <a:r>
              <a:rPr lang="en-US" dirty="0"/>
              <a:t>Polls for updates every half-hour or so</a:t>
            </a:r>
          </a:p>
          <a:p>
            <a:r>
              <a:rPr lang="en-US" dirty="0"/>
              <a:t>Thus, these operate on a "pull" model: the installed agent checks for updates periodically, then performs those updates</a:t>
            </a:r>
          </a:p>
          <a:p>
            <a:r>
              <a:rPr lang="en-US" dirty="0"/>
              <a:t>In Chef, you write Ruby scripts that define host configuration</a:t>
            </a:r>
          </a:p>
          <a:p>
            <a:r>
              <a:rPr lang="en-US" dirty="0"/>
              <a:t>With Puppet, you use the proprietary Puppet config language</a:t>
            </a:r>
          </a:p>
          <a:p>
            <a:r>
              <a:rPr lang="en-US" dirty="0"/>
              <a:t>Ben's opinion is that installing daemons is a drag because they take space, seem to always be crashing themselves, and have to be installed in the first place, which seems counter to the whole idea</a:t>
            </a:r>
          </a:p>
        </p:txBody>
      </p:sp>
      <p:sp>
        <p:nvSpPr>
          <p:cNvPr id="4" name="Rectangle 3">
            <a:extLst>
              <a:ext uri="{FF2B5EF4-FFF2-40B4-BE49-F238E27FC236}">
                <a16:creationId xmlns:a16="http://schemas.microsoft.com/office/drawing/2014/main" id="{A482876F-95CA-4E6A-9602-6785CD18023E}"/>
              </a:ext>
            </a:extLst>
          </p:cNvPr>
          <p:cNvSpPr/>
          <p:nvPr/>
        </p:nvSpPr>
        <p:spPr>
          <a:xfrm>
            <a:off x="0" y="0"/>
            <a:ext cx="12192000" cy="230909"/>
          </a:xfrm>
          <a:prstGeom prst="rect">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A6DBD7FB-136F-4A98-B9B1-FDB8F56F3A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068" y="6256740"/>
            <a:ext cx="661109" cy="512617"/>
          </a:xfrm>
          <a:prstGeom prst="rect">
            <a:avLst/>
          </a:prstGeom>
        </p:spPr>
      </p:pic>
    </p:spTree>
    <p:extLst>
      <p:ext uri="{BB962C8B-B14F-4D97-AF65-F5344CB8AC3E}">
        <p14:creationId xmlns:p14="http://schemas.microsoft.com/office/powerpoint/2010/main" val="41401823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99FDDA-9042-4679-8655-3B9873D6DE33}"/>
              </a:ext>
            </a:extLst>
          </p:cNvPr>
          <p:cNvSpPr>
            <a:spLocks noGrp="1"/>
          </p:cNvSpPr>
          <p:nvPr>
            <p:ph type="title"/>
          </p:nvPr>
        </p:nvSpPr>
        <p:spPr/>
        <p:txBody>
          <a:bodyPr/>
          <a:lstStyle/>
          <a:p>
            <a:r>
              <a:rPr lang="en-US" dirty="0"/>
              <a:t>MSP Middleware</a:t>
            </a:r>
          </a:p>
        </p:txBody>
      </p:sp>
      <p:sp>
        <p:nvSpPr>
          <p:cNvPr id="3" name="Content Placeholder 2">
            <a:extLst>
              <a:ext uri="{FF2B5EF4-FFF2-40B4-BE49-F238E27FC236}">
                <a16:creationId xmlns:a16="http://schemas.microsoft.com/office/drawing/2014/main" id="{EFFB010D-871B-4551-AC08-72BEB61FE5F5}"/>
              </a:ext>
            </a:extLst>
          </p:cNvPr>
          <p:cNvSpPr>
            <a:spLocks noGrp="1"/>
          </p:cNvSpPr>
          <p:nvPr>
            <p:ph idx="1"/>
          </p:nvPr>
        </p:nvSpPr>
        <p:spPr>
          <a:xfrm>
            <a:off x="838200" y="1825625"/>
            <a:ext cx="10616868" cy="4667250"/>
          </a:xfrm>
        </p:spPr>
        <p:txBody>
          <a:bodyPr>
            <a:normAutofit fontScale="92500" lnSpcReduction="20000"/>
          </a:bodyPr>
          <a:lstStyle/>
          <a:p>
            <a:r>
              <a:rPr lang="en-US" dirty="0"/>
              <a:t>Some companies offer subscriptions for agents that do host monitoring and configuration, all conveniently controlled from a web console</a:t>
            </a:r>
          </a:p>
          <a:p>
            <a:r>
              <a:rPr lang="en-US" dirty="0"/>
              <a:t>Common features:</a:t>
            </a:r>
          </a:p>
          <a:p>
            <a:pPr lvl="1"/>
            <a:r>
              <a:rPr lang="en-US" dirty="0"/>
              <a:t>Remote access via both KVM and file transfer</a:t>
            </a:r>
          </a:p>
          <a:p>
            <a:pPr lvl="1"/>
            <a:r>
              <a:rPr lang="en-US" dirty="0"/>
              <a:t>Deploying packages for installation, scripts for execution</a:t>
            </a:r>
          </a:p>
          <a:p>
            <a:pPr lvl="1"/>
            <a:r>
              <a:rPr lang="en-US" dirty="0"/>
              <a:t>Virus protection</a:t>
            </a:r>
          </a:p>
          <a:p>
            <a:pPr lvl="1"/>
            <a:r>
              <a:rPr lang="en-US" dirty="0"/>
              <a:t>System update management</a:t>
            </a:r>
          </a:p>
          <a:p>
            <a:pPr lvl="1"/>
            <a:r>
              <a:rPr lang="en-US" dirty="0"/>
              <a:t>Configurable system alerts (server down, etc.)</a:t>
            </a:r>
          </a:p>
          <a:p>
            <a:r>
              <a:rPr lang="en-US" dirty="0"/>
              <a:t>Works very well for very distributed sites, sets up a very turn-key MSP that can run with limited personnel</a:t>
            </a:r>
          </a:p>
          <a:p>
            <a:r>
              <a:rPr lang="en-US" dirty="0"/>
              <a:t>…but requires an installed (and in my experience buggy) agent, with constant high monthly costs to a third party, and isn't really CM</a:t>
            </a:r>
          </a:p>
          <a:p>
            <a:r>
              <a:rPr lang="en-US" dirty="0"/>
              <a:t>If you have an IT team, you won't be using MSP software in any event</a:t>
            </a:r>
          </a:p>
          <a:p>
            <a:pPr lvl="1"/>
            <a:endParaRPr lang="en-US" dirty="0"/>
          </a:p>
        </p:txBody>
      </p:sp>
      <p:sp>
        <p:nvSpPr>
          <p:cNvPr id="4" name="Rectangle 3">
            <a:extLst>
              <a:ext uri="{FF2B5EF4-FFF2-40B4-BE49-F238E27FC236}">
                <a16:creationId xmlns:a16="http://schemas.microsoft.com/office/drawing/2014/main" id="{A482876F-95CA-4E6A-9602-6785CD18023E}"/>
              </a:ext>
            </a:extLst>
          </p:cNvPr>
          <p:cNvSpPr/>
          <p:nvPr/>
        </p:nvSpPr>
        <p:spPr>
          <a:xfrm>
            <a:off x="0" y="0"/>
            <a:ext cx="12192000" cy="230909"/>
          </a:xfrm>
          <a:prstGeom prst="rect">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A6DBD7FB-136F-4A98-B9B1-FDB8F56F3A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068" y="6256740"/>
            <a:ext cx="661109" cy="512617"/>
          </a:xfrm>
          <a:prstGeom prst="rect">
            <a:avLst/>
          </a:prstGeom>
        </p:spPr>
      </p:pic>
    </p:spTree>
    <p:extLst>
      <p:ext uri="{BB962C8B-B14F-4D97-AF65-F5344CB8AC3E}">
        <p14:creationId xmlns:p14="http://schemas.microsoft.com/office/powerpoint/2010/main" val="11644721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99FDDA-9042-4679-8655-3B9873D6DE33}"/>
              </a:ext>
            </a:extLst>
          </p:cNvPr>
          <p:cNvSpPr>
            <a:spLocks noGrp="1"/>
          </p:cNvSpPr>
          <p:nvPr>
            <p:ph type="title"/>
          </p:nvPr>
        </p:nvSpPr>
        <p:spPr/>
        <p:txBody>
          <a:bodyPr/>
          <a:lstStyle/>
          <a:p>
            <a:r>
              <a:rPr lang="en-US" dirty="0"/>
              <a:t>Ansible</a:t>
            </a:r>
          </a:p>
        </p:txBody>
      </p:sp>
      <p:sp>
        <p:nvSpPr>
          <p:cNvPr id="3" name="Content Placeholder 2">
            <a:extLst>
              <a:ext uri="{FF2B5EF4-FFF2-40B4-BE49-F238E27FC236}">
                <a16:creationId xmlns:a16="http://schemas.microsoft.com/office/drawing/2014/main" id="{EFFB010D-871B-4551-AC08-72BEB61FE5F5}"/>
              </a:ext>
            </a:extLst>
          </p:cNvPr>
          <p:cNvSpPr>
            <a:spLocks noGrp="1"/>
          </p:cNvSpPr>
          <p:nvPr>
            <p:ph idx="1"/>
          </p:nvPr>
        </p:nvSpPr>
        <p:spPr>
          <a:xfrm>
            <a:off x="838200" y="1825625"/>
            <a:ext cx="10698018" cy="4843030"/>
          </a:xfrm>
        </p:spPr>
        <p:txBody>
          <a:bodyPr>
            <a:normAutofit lnSpcReduction="10000"/>
          </a:bodyPr>
          <a:lstStyle/>
          <a:p>
            <a:r>
              <a:rPr lang="en-US" dirty="0"/>
              <a:t>Ansible operates on a "push" model: whenever you want, you can execute commands on the hosts</a:t>
            </a:r>
          </a:p>
          <a:p>
            <a:pPr lvl="1"/>
            <a:r>
              <a:rPr lang="en-US" dirty="0"/>
              <a:t>Can be configured to download command sets periodically, making </a:t>
            </a:r>
            <a:r>
              <a:rPr lang="en-US"/>
              <a:t>this a "pull"</a:t>
            </a:r>
            <a:endParaRPr lang="en-US" dirty="0"/>
          </a:p>
          <a:p>
            <a:r>
              <a:rPr lang="en-US" dirty="0"/>
              <a:t>This is the mechanism, straight from the documentation:</a:t>
            </a:r>
            <a:br>
              <a:rPr lang="en-US" dirty="0"/>
            </a:br>
            <a:r>
              <a:rPr lang="en-US" dirty="0"/>
              <a:t>"Ansible works by connecting to your nodes and pushing out small programs, called "Ansible modules" to them. These programs are written to be resource models of the desired state of the system. Ansible then executes these modules (over SSH by default), and removes them when finished."</a:t>
            </a:r>
          </a:p>
          <a:p>
            <a:r>
              <a:rPr lang="en-US" dirty="0"/>
              <a:t>I.e., it establishes an SSH connection, pushes over the modules it needs to arrive at the state you've told it to assume, then runs those commands on the pushed module; finally, removes the modules when done (which is good: they can't be used after the fact)</a:t>
            </a:r>
          </a:p>
        </p:txBody>
      </p:sp>
      <p:sp>
        <p:nvSpPr>
          <p:cNvPr id="4" name="Rectangle 3">
            <a:extLst>
              <a:ext uri="{FF2B5EF4-FFF2-40B4-BE49-F238E27FC236}">
                <a16:creationId xmlns:a16="http://schemas.microsoft.com/office/drawing/2014/main" id="{A482876F-95CA-4E6A-9602-6785CD18023E}"/>
              </a:ext>
            </a:extLst>
          </p:cNvPr>
          <p:cNvSpPr/>
          <p:nvPr/>
        </p:nvSpPr>
        <p:spPr>
          <a:xfrm>
            <a:off x="0" y="0"/>
            <a:ext cx="12192000" cy="230909"/>
          </a:xfrm>
          <a:prstGeom prst="rect">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A6DBD7FB-136F-4A98-B9B1-FDB8F56F3A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068" y="6256740"/>
            <a:ext cx="661109" cy="512617"/>
          </a:xfrm>
          <a:prstGeom prst="rect">
            <a:avLst/>
          </a:prstGeom>
        </p:spPr>
      </p:pic>
    </p:spTree>
    <p:extLst>
      <p:ext uri="{BB962C8B-B14F-4D97-AF65-F5344CB8AC3E}">
        <p14:creationId xmlns:p14="http://schemas.microsoft.com/office/powerpoint/2010/main" val="32328716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99FDDA-9042-4679-8655-3B9873D6DE33}"/>
              </a:ext>
            </a:extLst>
          </p:cNvPr>
          <p:cNvSpPr>
            <a:spLocks noGrp="1"/>
          </p:cNvSpPr>
          <p:nvPr>
            <p:ph type="title"/>
          </p:nvPr>
        </p:nvSpPr>
        <p:spPr/>
        <p:txBody>
          <a:bodyPr/>
          <a:lstStyle/>
          <a:p>
            <a:r>
              <a:rPr lang="en-US" dirty="0"/>
              <a:t>Ansible</a:t>
            </a:r>
          </a:p>
        </p:txBody>
      </p:sp>
      <p:sp>
        <p:nvSpPr>
          <p:cNvPr id="3" name="Content Placeholder 2">
            <a:extLst>
              <a:ext uri="{FF2B5EF4-FFF2-40B4-BE49-F238E27FC236}">
                <a16:creationId xmlns:a16="http://schemas.microsoft.com/office/drawing/2014/main" id="{EFFB010D-871B-4551-AC08-72BEB61FE5F5}"/>
              </a:ext>
            </a:extLst>
          </p:cNvPr>
          <p:cNvSpPr>
            <a:spLocks noGrp="1"/>
          </p:cNvSpPr>
          <p:nvPr>
            <p:ph idx="1"/>
          </p:nvPr>
        </p:nvSpPr>
        <p:spPr>
          <a:xfrm>
            <a:off x="838200" y="1825625"/>
            <a:ext cx="10616868" cy="4667250"/>
          </a:xfrm>
        </p:spPr>
        <p:txBody>
          <a:bodyPr>
            <a:normAutofit lnSpcReduction="10000"/>
          </a:bodyPr>
          <a:lstStyle/>
          <a:p>
            <a:r>
              <a:rPr lang="en-US" dirty="0"/>
              <a:t>The push model is less efficient, because a controller has to evaluate the script given to it, decide on the modules needed, upload those modules, run the commands, then remove the modules</a:t>
            </a:r>
          </a:p>
          <a:p>
            <a:endParaRPr lang="en-US" dirty="0"/>
          </a:p>
          <a:p>
            <a:r>
              <a:rPr lang="en-US" dirty="0"/>
              <a:t>A pull model simply has the agent run the commands it receives, and is therefore much more distributed</a:t>
            </a:r>
          </a:p>
          <a:p>
            <a:endParaRPr lang="en-US" dirty="0"/>
          </a:p>
          <a:p>
            <a:r>
              <a:rPr lang="en-US" dirty="0"/>
              <a:t>Nevertheless, I prefer Ansible because I don't have to maintain an agent install! I've done that with other vendors, and hated it: it's always crashing, or takes too long to install, or we don't have the admin passwords, etc.</a:t>
            </a:r>
          </a:p>
        </p:txBody>
      </p:sp>
      <p:sp>
        <p:nvSpPr>
          <p:cNvPr id="4" name="Rectangle 3">
            <a:extLst>
              <a:ext uri="{FF2B5EF4-FFF2-40B4-BE49-F238E27FC236}">
                <a16:creationId xmlns:a16="http://schemas.microsoft.com/office/drawing/2014/main" id="{A482876F-95CA-4E6A-9602-6785CD18023E}"/>
              </a:ext>
            </a:extLst>
          </p:cNvPr>
          <p:cNvSpPr/>
          <p:nvPr/>
        </p:nvSpPr>
        <p:spPr>
          <a:xfrm>
            <a:off x="0" y="0"/>
            <a:ext cx="12192000" cy="230909"/>
          </a:xfrm>
          <a:prstGeom prst="rect">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A6DBD7FB-136F-4A98-B9B1-FDB8F56F3A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068" y="6256740"/>
            <a:ext cx="661109" cy="512617"/>
          </a:xfrm>
          <a:prstGeom prst="rect">
            <a:avLst/>
          </a:prstGeom>
        </p:spPr>
      </p:pic>
    </p:spTree>
    <p:extLst>
      <p:ext uri="{BB962C8B-B14F-4D97-AF65-F5344CB8AC3E}">
        <p14:creationId xmlns:p14="http://schemas.microsoft.com/office/powerpoint/2010/main" val="33495123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99FDDA-9042-4679-8655-3B9873D6DE33}"/>
              </a:ext>
            </a:extLst>
          </p:cNvPr>
          <p:cNvSpPr>
            <a:spLocks noGrp="1"/>
          </p:cNvSpPr>
          <p:nvPr>
            <p:ph type="title"/>
          </p:nvPr>
        </p:nvSpPr>
        <p:spPr/>
        <p:txBody>
          <a:bodyPr/>
          <a:lstStyle/>
          <a:p>
            <a:r>
              <a:rPr lang="en-US" dirty="0"/>
              <a:t>Ansible - Not a Shell Script</a:t>
            </a:r>
          </a:p>
        </p:txBody>
      </p:sp>
      <p:sp>
        <p:nvSpPr>
          <p:cNvPr id="3" name="Content Placeholder 2">
            <a:extLst>
              <a:ext uri="{FF2B5EF4-FFF2-40B4-BE49-F238E27FC236}">
                <a16:creationId xmlns:a16="http://schemas.microsoft.com/office/drawing/2014/main" id="{EFFB010D-871B-4551-AC08-72BEB61FE5F5}"/>
              </a:ext>
            </a:extLst>
          </p:cNvPr>
          <p:cNvSpPr>
            <a:spLocks noGrp="1"/>
          </p:cNvSpPr>
          <p:nvPr>
            <p:ph idx="1"/>
          </p:nvPr>
        </p:nvSpPr>
        <p:spPr>
          <a:xfrm>
            <a:off x="838200" y="1825625"/>
            <a:ext cx="10616868" cy="2977284"/>
          </a:xfrm>
        </p:spPr>
        <p:txBody>
          <a:bodyPr>
            <a:normAutofit lnSpcReduction="10000"/>
          </a:bodyPr>
          <a:lstStyle/>
          <a:p>
            <a:r>
              <a:rPr lang="en-US" dirty="0"/>
              <a:t>Again, we're not writing a shell script, here: we're identifying a target state that the system should be in, and telling </a:t>
            </a:r>
            <a:r>
              <a:rPr lang="en-US" i="1" dirty="0"/>
              <a:t>Ansible</a:t>
            </a:r>
            <a:r>
              <a:rPr lang="en-US" dirty="0"/>
              <a:t> to get it there: </a:t>
            </a:r>
            <a:r>
              <a:rPr lang="en-US" i="1" dirty="0"/>
              <a:t>this</a:t>
            </a:r>
            <a:r>
              <a:rPr lang="en-US" dirty="0"/>
              <a:t> is Configuration Management</a:t>
            </a:r>
          </a:p>
          <a:p>
            <a:r>
              <a:rPr lang="en-US" dirty="0"/>
              <a:t>When you need an additional MySQL server, you just tell Ansible:</a:t>
            </a:r>
          </a:p>
          <a:p>
            <a:pPr lvl="1"/>
            <a:r>
              <a:rPr lang="en-US" dirty="0"/>
              <a:t>"Hey, here's a blank computer, make it a MySQL server please"</a:t>
            </a:r>
          </a:p>
          <a:p>
            <a:r>
              <a:rPr lang="en-US" dirty="0"/>
              <a:t>And it </a:t>
            </a:r>
            <a:r>
              <a:rPr lang="en-US" i="1" dirty="0"/>
              <a:t>does it</a:t>
            </a:r>
            <a:r>
              <a:rPr lang="en-US" dirty="0"/>
              <a:t>, without human error and much faster than a person could… so you sleep through the night</a:t>
            </a:r>
          </a:p>
          <a:p>
            <a:endParaRPr lang="en-US" dirty="0"/>
          </a:p>
        </p:txBody>
      </p:sp>
      <p:sp>
        <p:nvSpPr>
          <p:cNvPr id="4" name="Rectangle 3">
            <a:extLst>
              <a:ext uri="{FF2B5EF4-FFF2-40B4-BE49-F238E27FC236}">
                <a16:creationId xmlns:a16="http://schemas.microsoft.com/office/drawing/2014/main" id="{A482876F-95CA-4E6A-9602-6785CD18023E}"/>
              </a:ext>
            </a:extLst>
          </p:cNvPr>
          <p:cNvSpPr/>
          <p:nvPr/>
        </p:nvSpPr>
        <p:spPr>
          <a:xfrm>
            <a:off x="0" y="0"/>
            <a:ext cx="12192000" cy="230909"/>
          </a:xfrm>
          <a:prstGeom prst="rect">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A6DBD7FB-136F-4A98-B9B1-FDB8F56F3A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068" y="6256740"/>
            <a:ext cx="661109" cy="512617"/>
          </a:xfrm>
          <a:prstGeom prst="rect">
            <a:avLst/>
          </a:prstGeom>
        </p:spPr>
      </p:pic>
    </p:spTree>
    <p:extLst>
      <p:ext uri="{BB962C8B-B14F-4D97-AF65-F5344CB8AC3E}">
        <p14:creationId xmlns:p14="http://schemas.microsoft.com/office/powerpoint/2010/main" val="5137466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99FDDA-9042-4679-8655-3B9873D6DE33}"/>
              </a:ext>
            </a:extLst>
          </p:cNvPr>
          <p:cNvSpPr>
            <a:spLocks noGrp="1"/>
          </p:cNvSpPr>
          <p:nvPr>
            <p:ph type="title"/>
          </p:nvPr>
        </p:nvSpPr>
        <p:spPr/>
        <p:txBody>
          <a:bodyPr/>
          <a:lstStyle/>
          <a:p>
            <a:r>
              <a:rPr lang="en-US" dirty="0"/>
              <a:t>Ansible - Not a Shell Script</a:t>
            </a:r>
          </a:p>
        </p:txBody>
      </p:sp>
      <p:sp>
        <p:nvSpPr>
          <p:cNvPr id="3" name="Content Placeholder 2">
            <a:extLst>
              <a:ext uri="{FF2B5EF4-FFF2-40B4-BE49-F238E27FC236}">
                <a16:creationId xmlns:a16="http://schemas.microsoft.com/office/drawing/2014/main" id="{EFFB010D-871B-4551-AC08-72BEB61FE5F5}"/>
              </a:ext>
            </a:extLst>
          </p:cNvPr>
          <p:cNvSpPr>
            <a:spLocks noGrp="1"/>
          </p:cNvSpPr>
          <p:nvPr>
            <p:ph idx="1"/>
          </p:nvPr>
        </p:nvSpPr>
        <p:spPr>
          <a:xfrm>
            <a:off x="838200" y="1825625"/>
            <a:ext cx="10616868" cy="4667250"/>
          </a:xfrm>
        </p:spPr>
        <p:txBody>
          <a:bodyPr>
            <a:normAutofit lnSpcReduction="10000"/>
          </a:bodyPr>
          <a:lstStyle/>
          <a:p>
            <a:r>
              <a:rPr lang="en-US" dirty="0"/>
              <a:t>Again, we're not writing a shell script, here: we're identifying a target state that the system should be in, and telling </a:t>
            </a:r>
            <a:r>
              <a:rPr lang="en-US" i="1" dirty="0"/>
              <a:t>Ansible</a:t>
            </a:r>
            <a:r>
              <a:rPr lang="en-US" dirty="0"/>
              <a:t> to get it there: </a:t>
            </a:r>
            <a:r>
              <a:rPr lang="en-US" i="1" dirty="0"/>
              <a:t>this</a:t>
            </a:r>
            <a:r>
              <a:rPr lang="en-US" dirty="0"/>
              <a:t> is Configuration Management</a:t>
            </a:r>
          </a:p>
          <a:p>
            <a:r>
              <a:rPr lang="en-US" dirty="0"/>
              <a:t>When you need an additional MySQL server, you just tell Ansible:</a:t>
            </a:r>
          </a:p>
          <a:p>
            <a:pPr lvl="1"/>
            <a:r>
              <a:rPr lang="en-US" dirty="0"/>
              <a:t>"Hey, here's a blank computer, make it a MySQL server please"</a:t>
            </a:r>
          </a:p>
          <a:p>
            <a:r>
              <a:rPr lang="en-US" dirty="0"/>
              <a:t>And it </a:t>
            </a:r>
            <a:r>
              <a:rPr lang="en-US" i="1" dirty="0"/>
              <a:t>does it</a:t>
            </a:r>
            <a:r>
              <a:rPr lang="en-US" dirty="0"/>
              <a:t>, without human error and much faster than a person could… so you sleep through the night</a:t>
            </a:r>
          </a:p>
          <a:p>
            <a:r>
              <a:rPr lang="en-US" dirty="0"/>
              <a:t>Ansible is not a service or a daemon: you could just run the commands from a low-end laptop connected to the internet, and it'll reach out and make the changes you tell it to</a:t>
            </a:r>
          </a:p>
          <a:p>
            <a:r>
              <a:rPr lang="en-US" dirty="0"/>
              <a:t>I.e., Ansible does not maintain state: it is not for monitoring</a:t>
            </a:r>
          </a:p>
          <a:p>
            <a:endParaRPr lang="en-US" dirty="0"/>
          </a:p>
        </p:txBody>
      </p:sp>
      <p:sp>
        <p:nvSpPr>
          <p:cNvPr id="4" name="Rectangle 3">
            <a:extLst>
              <a:ext uri="{FF2B5EF4-FFF2-40B4-BE49-F238E27FC236}">
                <a16:creationId xmlns:a16="http://schemas.microsoft.com/office/drawing/2014/main" id="{A482876F-95CA-4E6A-9602-6785CD18023E}"/>
              </a:ext>
            </a:extLst>
          </p:cNvPr>
          <p:cNvSpPr/>
          <p:nvPr/>
        </p:nvSpPr>
        <p:spPr>
          <a:xfrm>
            <a:off x="0" y="0"/>
            <a:ext cx="12192000" cy="230909"/>
          </a:xfrm>
          <a:prstGeom prst="rect">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A6DBD7FB-136F-4A98-B9B1-FDB8F56F3A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068" y="6256740"/>
            <a:ext cx="661109" cy="512617"/>
          </a:xfrm>
          <a:prstGeom prst="rect">
            <a:avLst/>
          </a:prstGeom>
        </p:spPr>
      </p:pic>
    </p:spTree>
    <p:extLst>
      <p:ext uri="{BB962C8B-B14F-4D97-AF65-F5344CB8AC3E}">
        <p14:creationId xmlns:p14="http://schemas.microsoft.com/office/powerpoint/2010/main" val="137158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You Need to Care</a:t>
            </a:r>
          </a:p>
        </p:txBody>
      </p:sp>
      <p:sp>
        <p:nvSpPr>
          <p:cNvPr id="3" name="Content Placeholder 2"/>
          <p:cNvSpPr>
            <a:spLocks noGrp="1"/>
          </p:cNvSpPr>
          <p:nvPr>
            <p:ph idx="1"/>
          </p:nvPr>
        </p:nvSpPr>
        <p:spPr/>
        <p:txBody>
          <a:bodyPr/>
          <a:lstStyle/>
          <a:p>
            <a:r>
              <a:rPr lang="en-US" dirty="0"/>
              <a:t>Deploy the same configuration a billion times</a:t>
            </a:r>
          </a:p>
          <a:p>
            <a:r>
              <a:rPr lang="en-US" dirty="0"/>
              <a:t>Deploy the same configuration a billion times </a:t>
            </a:r>
            <a:r>
              <a:rPr lang="en-US" i="1" dirty="0"/>
              <a:t>right now</a:t>
            </a:r>
            <a:endParaRPr lang="en-US" dirty="0"/>
          </a:p>
          <a:p>
            <a:r>
              <a:rPr lang="en-US" dirty="0"/>
              <a:t>Need to convince your boss that developers are really good at taking care of the systems that they wrote</a:t>
            </a:r>
          </a:p>
          <a:p>
            <a:r>
              <a:rPr lang="en-US" dirty="0"/>
              <a:t>Design a back-end that runs effortlessly, with few people, at cloud-scale</a:t>
            </a:r>
          </a:p>
          <a:p>
            <a:endParaRPr lang="en-US" dirty="0"/>
          </a:p>
          <a:p>
            <a:r>
              <a:rPr lang="en-US" dirty="0"/>
              <a:t>Note: there aren't any hands-on portions to this lecture</a:t>
            </a:r>
          </a:p>
          <a:p>
            <a:pPr lvl="1"/>
            <a:endParaRPr lang="en-US" dirty="0"/>
          </a:p>
          <a:p>
            <a:pPr lvl="1"/>
            <a:endParaRPr lang="en-US" dirty="0"/>
          </a:p>
        </p:txBody>
      </p:sp>
      <p:sp>
        <p:nvSpPr>
          <p:cNvPr id="4" name="Rectangle 3">
            <a:extLst>
              <a:ext uri="{FF2B5EF4-FFF2-40B4-BE49-F238E27FC236}">
                <a16:creationId xmlns:a16="http://schemas.microsoft.com/office/drawing/2014/main" id="{E77846B3-908D-4F1B-9CDF-9650A1E2A46E}"/>
              </a:ext>
            </a:extLst>
          </p:cNvPr>
          <p:cNvSpPr/>
          <p:nvPr/>
        </p:nvSpPr>
        <p:spPr>
          <a:xfrm>
            <a:off x="0" y="0"/>
            <a:ext cx="12192000" cy="230909"/>
          </a:xfrm>
          <a:prstGeom prst="rect">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75FD65C3-E9E1-4839-BA16-E5BF195501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068" y="6256740"/>
            <a:ext cx="661109" cy="512617"/>
          </a:xfrm>
          <a:prstGeom prst="rect">
            <a:avLst/>
          </a:prstGeom>
        </p:spPr>
      </p:pic>
    </p:spTree>
    <p:extLst>
      <p:ext uri="{BB962C8B-B14F-4D97-AF65-F5344CB8AC3E}">
        <p14:creationId xmlns:p14="http://schemas.microsoft.com/office/powerpoint/2010/main" val="65085372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99FDDA-9042-4679-8655-3B9873D6DE33}"/>
              </a:ext>
            </a:extLst>
          </p:cNvPr>
          <p:cNvSpPr>
            <a:spLocks noGrp="1"/>
          </p:cNvSpPr>
          <p:nvPr>
            <p:ph type="title"/>
          </p:nvPr>
        </p:nvSpPr>
        <p:spPr>
          <a:xfrm>
            <a:off x="838200" y="365125"/>
            <a:ext cx="10616868" cy="1325563"/>
          </a:xfrm>
        </p:spPr>
        <p:txBody>
          <a:bodyPr/>
          <a:lstStyle/>
          <a:p>
            <a:r>
              <a:rPr lang="en-US" dirty="0"/>
              <a:t>Ansible: Supported Controllers and End-Points</a:t>
            </a:r>
          </a:p>
        </p:txBody>
      </p:sp>
      <p:sp>
        <p:nvSpPr>
          <p:cNvPr id="3" name="Content Placeholder 2">
            <a:extLst>
              <a:ext uri="{FF2B5EF4-FFF2-40B4-BE49-F238E27FC236}">
                <a16:creationId xmlns:a16="http://schemas.microsoft.com/office/drawing/2014/main" id="{EFFB010D-871B-4551-AC08-72BEB61FE5F5}"/>
              </a:ext>
            </a:extLst>
          </p:cNvPr>
          <p:cNvSpPr>
            <a:spLocks noGrp="1"/>
          </p:cNvSpPr>
          <p:nvPr>
            <p:ph idx="1"/>
          </p:nvPr>
        </p:nvSpPr>
        <p:spPr>
          <a:xfrm>
            <a:off x="838200" y="1825625"/>
            <a:ext cx="10616868" cy="4667250"/>
          </a:xfrm>
        </p:spPr>
        <p:txBody>
          <a:bodyPr>
            <a:normAutofit/>
          </a:bodyPr>
          <a:lstStyle/>
          <a:p>
            <a:r>
              <a:rPr lang="en-US" dirty="0"/>
              <a:t>The controlling software is easiest to install on Linux, but can be installed onto Windows with the new bash support</a:t>
            </a:r>
          </a:p>
          <a:p>
            <a:pPr lvl="1"/>
            <a:r>
              <a:rPr lang="en-US" dirty="0"/>
              <a:t>Can also use Cygwin, or a Linux VM as we will demo at our next lecture</a:t>
            </a:r>
          </a:p>
          <a:p>
            <a:pPr lvl="1"/>
            <a:endParaRPr lang="en-US" dirty="0"/>
          </a:p>
          <a:p>
            <a:r>
              <a:rPr lang="en-US" dirty="0"/>
              <a:t>Supported end-point/host operating systems:</a:t>
            </a:r>
          </a:p>
          <a:p>
            <a:pPr lvl="1"/>
            <a:r>
              <a:rPr lang="en-US" dirty="0"/>
              <a:t>Windows, Mac, and POSIX (so, UNIX, Linux, BSD, macOS, etc.)</a:t>
            </a:r>
          </a:p>
          <a:p>
            <a:pPr lvl="1"/>
            <a:endParaRPr lang="en-US" dirty="0"/>
          </a:p>
        </p:txBody>
      </p:sp>
      <p:sp>
        <p:nvSpPr>
          <p:cNvPr id="4" name="Rectangle 3">
            <a:extLst>
              <a:ext uri="{FF2B5EF4-FFF2-40B4-BE49-F238E27FC236}">
                <a16:creationId xmlns:a16="http://schemas.microsoft.com/office/drawing/2014/main" id="{A482876F-95CA-4E6A-9602-6785CD18023E}"/>
              </a:ext>
            </a:extLst>
          </p:cNvPr>
          <p:cNvSpPr/>
          <p:nvPr/>
        </p:nvSpPr>
        <p:spPr>
          <a:xfrm>
            <a:off x="0" y="0"/>
            <a:ext cx="12192000" cy="230909"/>
          </a:xfrm>
          <a:prstGeom prst="rect">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A6DBD7FB-136F-4A98-B9B1-FDB8F56F3A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068" y="6256740"/>
            <a:ext cx="661109" cy="512617"/>
          </a:xfrm>
          <a:prstGeom prst="rect">
            <a:avLst/>
          </a:prstGeom>
        </p:spPr>
      </p:pic>
    </p:spTree>
    <p:extLst>
      <p:ext uri="{BB962C8B-B14F-4D97-AF65-F5344CB8AC3E}">
        <p14:creationId xmlns:p14="http://schemas.microsoft.com/office/powerpoint/2010/main" val="27259357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99FDDA-9042-4679-8655-3B9873D6DE33}"/>
              </a:ext>
            </a:extLst>
          </p:cNvPr>
          <p:cNvSpPr>
            <a:spLocks noGrp="1"/>
          </p:cNvSpPr>
          <p:nvPr>
            <p:ph type="title"/>
          </p:nvPr>
        </p:nvSpPr>
        <p:spPr/>
        <p:txBody>
          <a:bodyPr/>
          <a:lstStyle/>
          <a:p>
            <a:r>
              <a:rPr lang="en-US" dirty="0"/>
              <a:t>Goals of Automation</a:t>
            </a:r>
          </a:p>
        </p:txBody>
      </p:sp>
      <p:sp>
        <p:nvSpPr>
          <p:cNvPr id="3" name="Content Placeholder 2">
            <a:extLst>
              <a:ext uri="{FF2B5EF4-FFF2-40B4-BE49-F238E27FC236}">
                <a16:creationId xmlns:a16="http://schemas.microsoft.com/office/drawing/2014/main" id="{EFFB010D-871B-4551-AC08-72BEB61FE5F5}"/>
              </a:ext>
            </a:extLst>
          </p:cNvPr>
          <p:cNvSpPr>
            <a:spLocks noGrp="1"/>
          </p:cNvSpPr>
          <p:nvPr>
            <p:ph idx="1"/>
          </p:nvPr>
        </p:nvSpPr>
        <p:spPr>
          <a:xfrm>
            <a:off x="838200" y="1825625"/>
            <a:ext cx="10616868" cy="4667250"/>
          </a:xfrm>
        </p:spPr>
        <p:txBody>
          <a:bodyPr>
            <a:normAutofit fontScale="92500" lnSpcReduction="10000"/>
          </a:bodyPr>
          <a:lstStyle/>
          <a:p>
            <a:r>
              <a:rPr lang="en-US" dirty="0"/>
              <a:t>Here are our objectives with Ansible:</a:t>
            </a:r>
          </a:p>
          <a:p>
            <a:pPr lvl="1"/>
            <a:r>
              <a:rPr lang="en-US" b="1" dirty="0"/>
              <a:t>Remove human error:</a:t>
            </a:r>
            <a:r>
              <a:rPr lang="en-US" dirty="0"/>
              <a:t> when you tell a computer to do something, it does the exact same thing every single time</a:t>
            </a:r>
          </a:p>
          <a:p>
            <a:pPr lvl="1"/>
            <a:r>
              <a:rPr lang="en-US" b="1" dirty="0"/>
              <a:t>Do things faster:</a:t>
            </a:r>
            <a:r>
              <a:rPr lang="en-US" dirty="0"/>
              <a:t> when you tell a computer to do something, it does it way faster than people</a:t>
            </a:r>
          </a:p>
          <a:p>
            <a:pPr lvl="1"/>
            <a:r>
              <a:rPr lang="en-US" b="1" dirty="0"/>
              <a:t>Reproducibility:</a:t>
            </a:r>
            <a:r>
              <a:rPr lang="en-US" dirty="0"/>
              <a:t> when you can codify something, you can also test it. While testing might feel like a waste of time, it is very useful for verifying that "no matter what, these exact things </a:t>
            </a:r>
            <a:r>
              <a:rPr lang="en-US" i="1" dirty="0"/>
              <a:t>definitely</a:t>
            </a:r>
            <a:r>
              <a:rPr lang="en-US" dirty="0"/>
              <a:t> work" - and you only have to reach that stage once</a:t>
            </a:r>
          </a:p>
          <a:p>
            <a:pPr lvl="1"/>
            <a:r>
              <a:rPr lang="en-US" b="1" dirty="0"/>
              <a:t>Auto-remediation:</a:t>
            </a:r>
            <a:r>
              <a:rPr lang="en-US" dirty="0"/>
              <a:t> We can tell computers how to solve simple problems: "Did this daemon die? Here's how to restart it. Send me a text if that doesn't work. Call me if it doesn't work 3 times in a row."</a:t>
            </a:r>
          </a:p>
          <a:p>
            <a:pPr lvl="1"/>
            <a:endParaRPr lang="en-US" dirty="0"/>
          </a:p>
          <a:p>
            <a:r>
              <a:rPr lang="en-US" dirty="0"/>
              <a:t>Remember: Ansible isn't a monitoring platform: it's telling the </a:t>
            </a:r>
            <a:r>
              <a:rPr lang="en-US" i="1" dirty="0"/>
              <a:t>hosts</a:t>
            </a:r>
            <a:r>
              <a:rPr lang="en-US" dirty="0"/>
              <a:t> how to do these things!</a:t>
            </a:r>
          </a:p>
        </p:txBody>
      </p:sp>
      <p:sp>
        <p:nvSpPr>
          <p:cNvPr id="4" name="Rectangle 3">
            <a:extLst>
              <a:ext uri="{FF2B5EF4-FFF2-40B4-BE49-F238E27FC236}">
                <a16:creationId xmlns:a16="http://schemas.microsoft.com/office/drawing/2014/main" id="{A482876F-95CA-4E6A-9602-6785CD18023E}"/>
              </a:ext>
            </a:extLst>
          </p:cNvPr>
          <p:cNvSpPr/>
          <p:nvPr/>
        </p:nvSpPr>
        <p:spPr>
          <a:xfrm>
            <a:off x="0" y="0"/>
            <a:ext cx="12192000" cy="230909"/>
          </a:xfrm>
          <a:prstGeom prst="rect">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A6DBD7FB-136F-4A98-B9B1-FDB8F56F3A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068" y="6256740"/>
            <a:ext cx="661109" cy="512617"/>
          </a:xfrm>
          <a:prstGeom prst="rect">
            <a:avLst/>
          </a:prstGeom>
        </p:spPr>
      </p:pic>
    </p:spTree>
    <p:extLst>
      <p:ext uri="{BB962C8B-B14F-4D97-AF65-F5344CB8AC3E}">
        <p14:creationId xmlns:p14="http://schemas.microsoft.com/office/powerpoint/2010/main" val="152631641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DevOps Reviewed</a:t>
            </a:r>
          </a:p>
        </p:txBody>
      </p:sp>
      <p:sp>
        <p:nvSpPr>
          <p:cNvPr id="3" name="Content Placeholder 2"/>
          <p:cNvSpPr>
            <a:spLocks noGrp="1"/>
          </p:cNvSpPr>
          <p:nvPr>
            <p:ph idx="1"/>
          </p:nvPr>
        </p:nvSpPr>
        <p:spPr>
          <a:xfrm>
            <a:off x="838200" y="1825625"/>
            <a:ext cx="10515600" cy="4732193"/>
          </a:xfrm>
        </p:spPr>
        <p:txBody>
          <a:bodyPr>
            <a:normAutofit lnSpcReduction="10000"/>
          </a:bodyPr>
          <a:lstStyle/>
          <a:p>
            <a:r>
              <a:rPr lang="en-US" dirty="0" err="1"/>
              <a:t>DevOPs</a:t>
            </a:r>
            <a:r>
              <a:rPr lang="en-US" dirty="0"/>
              <a:t> people worry about SLI, SLO, SLA - they're not just programmers (more on this in week 10)</a:t>
            </a:r>
          </a:p>
          <a:p>
            <a:pPr lvl="1"/>
            <a:r>
              <a:rPr lang="en-US" b="1" dirty="0"/>
              <a:t>Service Level Indicator:</a:t>
            </a:r>
            <a:r>
              <a:rPr lang="en-US" dirty="0"/>
              <a:t> A quantitative measurement of a particular facet of a service: uptime, number hosts contacted, patches installed per hour, etc.</a:t>
            </a:r>
          </a:p>
          <a:p>
            <a:pPr lvl="1"/>
            <a:r>
              <a:rPr lang="en-US" b="1" dirty="0"/>
              <a:t>Service Level Objectives:</a:t>
            </a:r>
            <a:r>
              <a:rPr lang="en-US" dirty="0"/>
              <a:t> A target value or range of values for an SLI </a:t>
            </a:r>
          </a:p>
          <a:p>
            <a:pPr lvl="1"/>
            <a:r>
              <a:rPr lang="en-US" b="1" dirty="0"/>
              <a:t>Service Level Agreement:</a:t>
            </a:r>
            <a:r>
              <a:rPr lang="en-US" dirty="0"/>
              <a:t> The contractual agreement that specifies what SLOs we're attempting to meet, and what happens when we meet, exceed, or fail to meet them</a:t>
            </a:r>
          </a:p>
          <a:p>
            <a:pPr lvl="1"/>
            <a:endParaRPr lang="en-US" dirty="0"/>
          </a:p>
          <a:p>
            <a:r>
              <a:rPr lang="en-US" dirty="0"/>
              <a:t>This means: DevOps people don't just fix things, they write software to assure these objectives, and attempt to anticipate failure modes</a:t>
            </a:r>
          </a:p>
          <a:p>
            <a:r>
              <a:rPr lang="en-US" dirty="0"/>
              <a:t>When things fail unexpectedly, they reconfigure the systems to be hardened against that particular failure mode</a:t>
            </a:r>
          </a:p>
          <a:p>
            <a:endParaRPr lang="en-US" dirty="0"/>
          </a:p>
          <a:p>
            <a:endParaRPr lang="en-US" dirty="0"/>
          </a:p>
        </p:txBody>
      </p:sp>
      <p:sp>
        <p:nvSpPr>
          <p:cNvPr id="4" name="Rectangle 3">
            <a:extLst>
              <a:ext uri="{FF2B5EF4-FFF2-40B4-BE49-F238E27FC236}">
                <a16:creationId xmlns:a16="http://schemas.microsoft.com/office/drawing/2014/main" id="{E77846B3-908D-4F1B-9CDF-9650A1E2A46E}"/>
              </a:ext>
            </a:extLst>
          </p:cNvPr>
          <p:cNvSpPr/>
          <p:nvPr/>
        </p:nvSpPr>
        <p:spPr>
          <a:xfrm>
            <a:off x="0" y="0"/>
            <a:ext cx="12192000" cy="230909"/>
          </a:xfrm>
          <a:prstGeom prst="rect">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75FD65C3-E9E1-4839-BA16-E5BF195501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068" y="6256740"/>
            <a:ext cx="661109" cy="512617"/>
          </a:xfrm>
          <a:prstGeom prst="rect">
            <a:avLst/>
          </a:prstGeom>
        </p:spPr>
      </p:pic>
    </p:spTree>
    <p:extLst>
      <p:ext uri="{BB962C8B-B14F-4D97-AF65-F5344CB8AC3E}">
        <p14:creationId xmlns:p14="http://schemas.microsoft.com/office/powerpoint/2010/main" val="141483186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A8F87C-3044-413B-B53B-B4FEF8A46A61}"/>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4E6A1300-4BF4-47E6-BBBE-8221E3996313}"/>
              </a:ext>
            </a:extLst>
          </p:cNvPr>
          <p:cNvSpPr>
            <a:spLocks noGrp="1"/>
          </p:cNvSpPr>
          <p:nvPr>
            <p:ph idx="1"/>
          </p:nvPr>
        </p:nvSpPr>
        <p:spPr>
          <a:xfrm>
            <a:off x="838200" y="1825625"/>
            <a:ext cx="10515600" cy="4761606"/>
          </a:xfrm>
        </p:spPr>
        <p:txBody>
          <a:bodyPr>
            <a:normAutofit/>
          </a:bodyPr>
          <a:lstStyle/>
          <a:p>
            <a:r>
              <a:rPr lang="en-US" dirty="0"/>
              <a:t>DevOps pays a ton of money</a:t>
            </a:r>
          </a:p>
          <a:p>
            <a:r>
              <a:rPr lang="en-US" dirty="0"/>
              <a:t>DevOps is a mindset, an approach to service or platform delivery</a:t>
            </a:r>
          </a:p>
          <a:p>
            <a:r>
              <a:rPr lang="en-US" dirty="0"/>
              <a:t>DevOps can be confusing to talk about, as definitions vary</a:t>
            </a:r>
          </a:p>
          <a:p>
            <a:r>
              <a:rPr lang="en-US" dirty="0"/>
              <a:t>OSU has amazing resources towards learning DevOps culture and methodology:</a:t>
            </a:r>
          </a:p>
          <a:p>
            <a:pPr lvl="1"/>
            <a:r>
              <a:rPr lang="en-US" dirty="0"/>
              <a:t>Linux Users Group</a:t>
            </a:r>
          </a:p>
          <a:p>
            <a:pPr lvl="1"/>
            <a:r>
              <a:rPr lang="en-US" dirty="0"/>
              <a:t>CASS</a:t>
            </a:r>
          </a:p>
          <a:p>
            <a:pPr lvl="1"/>
            <a:r>
              <a:rPr lang="en-US" dirty="0"/>
              <a:t>Open Source Lab (OSL)</a:t>
            </a:r>
          </a:p>
        </p:txBody>
      </p:sp>
      <p:sp>
        <p:nvSpPr>
          <p:cNvPr id="4" name="Rectangle 3">
            <a:extLst>
              <a:ext uri="{FF2B5EF4-FFF2-40B4-BE49-F238E27FC236}">
                <a16:creationId xmlns:a16="http://schemas.microsoft.com/office/drawing/2014/main" id="{FBE804DE-438A-4E83-87F2-930824343F96}"/>
              </a:ext>
            </a:extLst>
          </p:cNvPr>
          <p:cNvSpPr/>
          <p:nvPr/>
        </p:nvSpPr>
        <p:spPr>
          <a:xfrm>
            <a:off x="0" y="0"/>
            <a:ext cx="12192000" cy="230909"/>
          </a:xfrm>
          <a:prstGeom prst="rect">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8C64D5A6-D4CB-420B-9F03-40342953591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068" y="6256740"/>
            <a:ext cx="661109" cy="512617"/>
          </a:xfrm>
          <a:prstGeom prst="rect">
            <a:avLst/>
          </a:prstGeom>
        </p:spPr>
      </p:pic>
    </p:spTree>
    <p:extLst>
      <p:ext uri="{BB962C8B-B14F-4D97-AF65-F5344CB8AC3E}">
        <p14:creationId xmlns:p14="http://schemas.microsoft.com/office/powerpoint/2010/main" val="10863506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DevOps Defined</a:t>
            </a:r>
          </a:p>
        </p:txBody>
      </p:sp>
      <p:sp>
        <p:nvSpPr>
          <p:cNvPr id="3" name="Content Placeholder 2"/>
          <p:cNvSpPr>
            <a:spLocks noGrp="1"/>
          </p:cNvSpPr>
          <p:nvPr>
            <p:ph idx="1"/>
          </p:nvPr>
        </p:nvSpPr>
        <p:spPr/>
        <p:txBody>
          <a:bodyPr>
            <a:normAutofit/>
          </a:bodyPr>
          <a:lstStyle/>
          <a:p>
            <a:r>
              <a:rPr lang="en-US" dirty="0"/>
              <a:t>This trendy buzzword can mean different things:</a:t>
            </a:r>
          </a:p>
          <a:p>
            <a:pPr lvl="1"/>
            <a:r>
              <a:rPr lang="en-US" dirty="0"/>
              <a:t>You write software and maintain it because Management is too cheap to hire IT administrators</a:t>
            </a:r>
          </a:p>
          <a:p>
            <a:pPr lvl="1"/>
            <a:r>
              <a:rPr lang="en-US" dirty="0"/>
              <a:t>You write services and wear the pager for when they go down</a:t>
            </a:r>
          </a:p>
          <a:p>
            <a:pPr lvl="1"/>
            <a:r>
              <a:rPr lang="en-US" dirty="0"/>
              <a:t>You spend half your time </a:t>
            </a:r>
            <a:r>
              <a:rPr lang="en-US" dirty="0" err="1"/>
              <a:t>programmin</a:t>
            </a:r>
            <a:r>
              <a:rPr lang="en-US" dirty="0"/>
              <a:t>' and half your time </a:t>
            </a:r>
            <a:r>
              <a:rPr lang="en-US" dirty="0" err="1"/>
              <a:t>wranglin</a:t>
            </a:r>
            <a:r>
              <a:rPr lang="en-US" dirty="0"/>
              <a:t>'</a:t>
            </a:r>
          </a:p>
          <a:p>
            <a:pPr lvl="1"/>
            <a:r>
              <a:rPr lang="en-US" dirty="0"/>
              <a:t>Who knows but here's $120K</a:t>
            </a:r>
          </a:p>
          <a:p>
            <a:endParaRPr lang="en-US" dirty="0"/>
          </a:p>
        </p:txBody>
      </p:sp>
      <p:sp>
        <p:nvSpPr>
          <p:cNvPr id="4" name="Rectangle 3">
            <a:extLst>
              <a:ext uri="{FF2B5EF4-FFF2-40B4-BE49-F238E27FC236}">
                <a16:creationId xmlns:a16="http://schemas.microsoft.com/office/drawing/2014/main" id="{E77846B3-908D-4F1B-9CDF-9650A1E2A46E}"/>
              </a:ext>
            </a:extLst>
          </p:cNvPr>
          <p:cNvSpPr/>
          <p:nvPr/>
        </p:nvSpPr>
        <p:spPr>
          <a:xfrm>
            <a:off x="0" y="0"/>
            <a:ext cx="12192000" cy="230909"/>
          </a:xfrm>
          <a:prstGeom prst="rect">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75FD65C3-E9E1-4839-BA16-E5BF195501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068" y="6256740"/>
            <a:ext cx="661109" cy="512617"/>
          </a:xfrm>
          <a:prstGeom prst="rect">
            <a:avLst/>
          </a:prstGeom>
        </p:spPr>
      </p:pic>
    </p:spTree>
    <p:extLst>
      <p:ext uri="{BB962C8B-B14F-4D97-AF65-F5344CB8AC3E}">
        <p14:creationId xmlns:p14="http://schemas.microsoft.com/office/powerpoint/2010/main" val="567833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DevOps Defined</a:t>
            </a:r>
          </a:p>
        </p:txBody>
      </p:sp>
      <p:sp>
        <p:nvSpPr>
          <p:cNvPr id="3" name="Content Placeholder 2"/>
          <p:cNvSpPr>
            <a:spLocks noGrp="1"/>
          </p:cNvSpPr>
          <p:nvPr>
            <p:ph idx="1"/>
          </p:nvPr>
        </p:nvSpPr>
        <p:spPr>
          <a:xfrm>
            <a:off x="838199" y="1825625"/>
            <a:ext cx="10924713" cy="4351338"/>
          </a:xfrm>
        </p:spPr>
        <p:txBody>
          <a:bodyPr>
            <a:normAutofit/>
          </a:bodyPr>
          <a:lstStyle/>
          <a:p>
            <a:r>
              <a:rPr lang="en-US" dirty="0"/>
              <a:t>"DevOps is the codification and automation of computing infrastructure"</a:t>
            </a:r>
          </a:p>
          <a:p>
            <a:endParaRPr lang="en-US" dirty="0"/>
          </a:p>
          <a:p>
            <a:r>
              <a:rPr lang="en-US" dirty="0"/>
              <a:t>Lets break it down:</a:t>
            </a:r>
          </a:p>
          <a:p>
            <a:pPr lvl="1"/>
            <a:r>
              <a:rPr lang="en-US" dirty="0"/>
              <a:t>Codification: precise specification of what we're doing and with what; we're not just adding features randomly: we have an objective we're trying to meet (more later)</a:t>
            </a:r>
          </a:p>
          <a:p>
            <a:pPr lvl="1"/>
            <a:r>
              <a:rPr lang="en-US" dirty="0"/>
              <a:t>Automation: we want this to build, run, size, and heal itself</a:t>
            </a:r>
          </a:p>
          <a:p>
            <a:pPr lvl="1"/>
            <a:r>
              <a:rPr lang="en-US" dirty="0"/>
              <a:t>Computing Infrastructure: server and networking hardware, services software, and the telemetry hardware and software that monitors it all</a:t>
            </a:r>
          </a:p>
        </p:txBody>
      </p:sp>
      <p:sp>
        <p:nvSpPr>
          <p:cNvPr id="4" name="Rectangle 3">
            <a:extLst>
              <a:ext uri="{FF2B5EF4-FFF2-40B4-BE49-F238E27FC236}">
                <a16:creationId xmlns:a16="http://schemas.microsoft.com/office/drawing/2014/main" id="{E77846B3-908D-4F1B-9CDF-9650A1E2A46E}"/>
              </a:ext>
            </a:extLst>
          </p:cNvPr>
          <p:cNvSpPr/>
          <p:nvPr/>
        </p:nvSpPr>
        <p:spPr>
          <a:xfrm>
            <a:off x="0" y="0"/>
            <a:ext cx="12192000" cy="230909"/>
          </a:xfrm>
          <a:prstGeom prst="rect">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75FD65C3-E9E1-4839-BA16-E5BF195501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068" y="6256740"/>
            <a:ext cx="661109" cy="512617"/>
          </a:xfrm>
          <a:prstGeom prst="rect">
            <a:avLst/>
          </a:prstGeom>
        </p:spPr>
      </p:pic>
    </p:spTree>
    <p:extLst>
      <p:ext uri="{BB962C8B-B14F-4D97-AF65-F5344CB8AC3E}">
        <p14:creationId xmlns:p14="http://schemas.microsoft.com/office/powerpoint/2010/main" val="31455122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99FDDA-9042-4679-8655-3B9873D6DE33}"/>
              </a:ext>
            </a:extLst>
          </p:cNvPr>
          <p:cNvSpPr>
            <a:spLocks noGrp="1"/>
          </p:cNvSpPr>
          <p:nvPr>
            <p:ph type="title"/>
          </p:nvPr>
        </p:nvSpPr>
        <p:spPr/>
        <p:txBody>
          <a:bodyPr/>
          <a:lstStyle/>
          <a:p>
            <a:r>
              <a:rPr lang="en-US" dirty="0"/>
              <a:t>The Dream aka Nightmare</a:t>
            </a:r>
          </a:p>
        </p:txBody>
      </p:sp>
      <p:sp>
        <p:nvSpPr>
          <p:cNvPr id="3" name="Content Placeholder 2">
            <a:extLst>
              <a:ext uri="{FF2B5EF4-FFF2-40B4-BE49-F238E27FC236}">
                <a16:creationId xmlns:a16="http://schemas.microsoft.com/office/drawing/2014/main" id="{EFFB010D-871B-4551-AC08-72BEB61FE5F5}"/>
              </a:ext>
            </a:extLst>
          </p:cNvPr>
          <p:cNvSpPr>
            <a:spLocks noGrp="1"/>
          </p:cNvSpPr>
          <p:nvPr>
            <p:ph idx="1"/>
          </p:nvPr>
        </p:nvSpPr>
        <p:spPr/>
        <p:txBody>
          <a:bodyPr/>
          <a:lstStyle/>
          <a:p>
            <a:r>
              <a:rPr lang="en-US" dirty="0"/>
              <a:t>You woke up this morning and </a:t>
            </a:r>
            <a:r>
              <a:rPr lang="en-US" i="1" dirty="0"/>
              <a:t>BAM</a:t>
            </a:r>
            <a:r>
              <a:rPr lang="en-US" dirty="0"/>
              <a:t> you're a sysadmin at </a:t>
            </a:r>
            <a:r>
              <a:rPr lang="en-US" dirty="0" err="1"/>
              <a:t>Farcebook</a:t>
            </a:r>
            <a:r>
              <a:rPr lang="en-US" dirty="0"/>
              <a:t>!</a:t>
            </a:r>
          </a:p>
          <a:p>
            <a:r>
              <a:rPr lang="en-US" dirty="0"/>
              <a:t>You've got thousands of servers all over the world, all running different OSs and providing different services</a:t>
            </a:r>
          </a:p>
          <a:p>
            <a:r>
              <a:rPr lang="en-US" dirty="0"/>
              <a:t>How do you micro-manage these, and do you even want to? If something's wrong with the configuration of a particular machine, do you even care?</a:t>
            </a:r>
          </a:p>
          <a:p>
            <a:r>
              <a:rPr lang="en-US" dirty="0"/>
              <a:t>If you want to push an update, how do you do that to all of them? And can you really type a few hundred commands thousands of times?</a:t>
            </a:r>
          </a:p>
          <a:p>
            <a:endParaRPr lang="en-US" dirty="0"/>
          </a:p>
        </p:txBody>
      </p:sp>
      <p:sp>
        <p:nvSpPr>
          <p:cNvPr id="4" name="Rectangle 3">
            <a:extLst>
              <a:ext uri="{FF2B5EF4-FFF2-40B4-BE49-F238E27FC236}">
                <a16:creationId xmlns:a16="http://schemas.microsoft.com/office/drawing/2014/main" id="{D5C0102F-666A-4DB2-A888-2B77A484E983}"/>
              </a:ext>
            </a:extLst>
          </p:cNvPr>
          <p:cNvSpPr/>
          <p:nvPr/>
        </p:nvSpPr>
        <p:spPr>
          <a:xfrm>
            <a:off x="0" y="0"/>
            <a:ext cx="12192000" cy="230909"/>
          </a:xfrm>
          <a:prstGeom prst="rect">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48958C24-7210-487A-8E75-D7D6318DA98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068" y="6256740"/>
            <a:ext cx="661109" cy="512617"/>
          </a:xfrm>
          <a:prstGeom prst="rect">
            <a:avLst/>
          </a:prstGeom>
        </p:spPr>
      </p:pic>
    </p:spTree>
    <p:extLst>
      <p:ext uri="{BB962C8B-B14F-4D97-AF65-F5344CB8AC3E}">
        <p14:creationId xmlns:p14="http://schemas.microsoft.com/office/powerpoint/2010/main" val="10716959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99FDDA-9042-4679-8655-3B9873D6DE33}"/>
              </a:ext>
            </a:extLst>
          </p:cNvPr>
          <p:cNvSpPr>
            <a:spLocks noGrp="1"/>
          </p:cNvSpPr>
          <p:nvPr>
            <p:ph type="title"/>
          </p:nvPr>
        </p:nvSpPr>
        <p:spPr/>
        <p:txBody>
          <a:bodyPr/>
          <a:lstStyle/>
          <a:p>
            <a:r>
              <a:rPr lang="en-US" dirty="0"/>
              <a:t>The Woken-Up Reality is Not Much Better</a:t>
            </a:r>
          </a:p>
        </p:txBody>
      </p:sp>
      <p:sp>
        <p:nvSpPr>
          <p:cNvPr id="3" name="Content Placeholder 2">
            <a:extLst>
              <a:ext uri="{FF2B5EF4-FFF2-40B4-BE49-F238E27FC236}">
                <a16:creationId xmlns:a16="http://schemas.microsoft.com/office/drawing/2014/main" id="{EFFB010D-871B-4551-AC08-72BEB61FE5F5}"/>
              </a:ext>
            </a:extLst>
          </p:cNvPr>
          <p:cNvSpPr>
            <a:spLocks noGrp="1"/>
          </p:cNvSpPr>
          <p:nvPr>
            <p:ph idx="1"/>
          </p:nvPr>
        </p:nvSpPr>
        <p:spPr/>
        <p:txBody>
          <a:bodyPr/>
          <a:lstStyle/>
          <a:p>
            <a:r>
              <a:rPr lang="en-US" dirty="0"/>
              <a:t>Your real-life cat .GIF streaming service just took off!</a:t>
            </a:r>
          </a:p>
          <a:p>
            <a:r>
              <a:rPr lang="en-US" dirty="0"/>
              <a:t>It's on the Linux box under your desk… but now it needs to be running on a dozen servers online ASAP</a:t>
            </a:r>
          </a:p>
          <a:p>
            <a:r>
              <a:rPr lang="en-US" dirty="0"/>
              <a:t>Do you even remember how you got it working originally? Is the specific configuration all that important?</a:t>
            </a:r>
          </a:p>
          <a:p>
            <a:endParaRPr lang="en-US" dirty="0"/>
          </a:p>
          <a:p>
            <a:r>
              <a:rPr lang="en-US" dirty="0"/>
              <a:t>Your inbox is flooding with complaints that their cat streams aren't .GIFing hard enough!</a:t>
            </a:r>
          </a:p>
        </p:txBody>
      </p:sp>
      <p:sp>
        <p:nvSpPr>
          <p:cNvPr id="4" name="Rectangle 3">
            <a:extLst>
              <a:ext uri="{FF2B5EF4-FFF2-40B4-BE49-F238E27FC236}">
                <a16:creationId xmlns:a16="http://schemas.microsoft.com/office/drawing/2014/main" id="{475F7A8F-C4B8-4CC6-B3CA-00F0BA682EA5}"/>
              </a:ext>
            </a:extLst>
          </p:cNvPr>
          <p:cNvSpPr/>
          <p:nvPr/>
        </p:nvSpPr>
        <p:spPr>
          <a:xfrm>
            <a:off x="0" y="0"/>
            <a:ext cx="12192000" cy="230909"/>
          </a:xfrm>
          <a:prstGeom prst="rect">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168085F1-CA9C-42ED-BEF4-01F6B11ED96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068" y="6256740"/>
            <a:ext cx="661109" cy="512617"/>
          </a:xfrm>
          <a:prstGeom prst="rect">
            <a:avLst/>
          </a:prstGeom>
        </p:spPr>
      </p:pic>
    </p:spTree>
    <p:extLst>
      <p:ext uri="{BB962C8B-B14F-4D97-AF65-F5344CB8AC3E}">
        <p14:creationId xmlns:p14="http://schemas.microsoft.com/office/powerpoint/2010/main" val="13294596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99FDDA-9042-4679-8655-3B9873D6DE33}"/>
              </a:ext>
            </a:extLst>
          </p:cNvPr>
          <p:cNvSpPr>
            <a:spLocks noGrp="1"/>
          </p:cNvSpPr>
          <p:nvPr>
            <p:ph type="title"/>
          </p:nvPr>
        </p:nvSpPr>
        <p:spPr/>
        <p:txBody>
          <a:bodyPr/>
          <a:lstStyle/>
          <a:p>
            <a:r>
              <a:rPr lang="en-US" dirty="0"/>
              <a:t>Ephemerality</a:t>
            </a:r>
          </a:p>
        </p:txBody>
      </p:sp>
      <p:sp>
        <p:nvSpPr>
          <p:cNvPr id="3" name="Content Placeholder 2">
            <a:extLst>
              <a:ext uri="{FF2B5EF4-FFF2-40B4-BE49-F238E27FC236}">
                <a16:creationId xmlns:a16="http://schemas.microsoft.com/office/drawing/2014/main" id="{EFFB010D-871B-4551-AC08-72BEB61FE5F5}"/>
              </a:ext>
            </a:extLst>
          </p:cNvPr>
          <p:cNvSpPr>
            <a:spLocks noGrp="1"/>
          </p:cNvSpPr>
          <p:nvPr>
            <p:ph idx="1"/>
          </p:nvPr>
        </p:nvSpPr>
        <p:spPr>
          <a:xfrm>
            <a:off x="838200" y="1825625"/>
            <a:ext cx="10616868" cy="4351338"/>
          </a:xfrm>
        </p:spPr>
        <p:txBody>
          <a:bodyPr/>
          <a:lstStyle/>
          <a:p>
            <a:r>
              <a:rPr lang="en-US" dirty="0"/>
              <a:t>This whole class, we have talked about this new concept of purely ephemeral configurations:</a:t>
            </a:r>
          </a:p>
          <a:p>
            <a:pPr lvl="1"/>
            <a:r>
              <a:rPr lang="en-US" dirty="0"/>
              <a:t>VMs get </a:t>
            </a:r>
            <a:r>
              <a:rPr lang="en-US" dirty="0" err="1"/>
              <a:t>shnapshotted</a:t>
            </a:r>
            <a:r>
              <a:rPr lang="en-US" dirty="0"/>
              <a:t>, get restored back to previous times, get spun up and spun down, and never even know what hardware they're on</a:t>
            </a:r>
          </a:p>
          <a:p>
            <a:pPr lvl="1"/>
            <a:r>
              <a:rPr lang="en-US" dirty="0"/>
              <a:t>Containers don't even get the decency of booting themselves, and have to assign themselves random, meaningless names out of pity before they are shut down, and that not even gently</a:t>
            </a:r>
          </a:p>
          <a:p>
            <a:pPr lvl="1"/>
            <a:endParaRPr lang="en-US" dirty="0"/>
          </a:p>
          <a:p>
            <a:r>
              <a:rPr lang="en-US" i="1" dirty="0"/>
              <a:t>Do you even remember how you got it working originally? Is the specific configuration all that important?</a:t>
            </a:r>
          </a:p>
          <a:p>
            <a:endParaRPr lang="en-US" dirty="0"/>
          </a:p>
          <a:p>
            <a:pPr marL="914400" lvl="2" indent="0">
              <a:buNone/>
            </a:pPr>
            <a:endParaRPr lang="en-US" dirty="0"/>
          </a:p>
          <a:p>
            <a:pPr lvl="1"/>
            <a:endParaRPr lang="en-US" dirty="0"/>
          </a:p>
        </p:txBody>
      </p:sp>
      <p:sp>
        <p:nvSpPr>
          <p:cNvPr id="4" name="Rectangle 3">
            <a:extLst>
              <a:ext uri="{FF2B5EF4-FFF2-40B4-BE49-F238E27FC236}">
                <a16:creationId xmlns:a16="http://schemas.microsoft.com/office/drawing/2014/main" id="{A482876F-95CA-4E6A-9602-6785CD18023E}"/>
              </a:ext>
            </a:extLst>
          </p:cNvPr>
          <p:cNvSpPr/>
          <p:nvPr/>
        </p:nvSpPr>
        <p:spPr>
          <a:xfrm>
            <a:off x="0" y="0"/>
            <a:ext cx="12192000" cy="230909"/>
          </a:xfrm>
          <a:prstGeom prst="rect">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A6DBD7FB-136F-4A98-B9B1-FDB8F56F3A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068" y="6256740"/>
            <a:ext cx="661109" cy="512617"/>
          </a:xfrm>
          <a:prstGeom prst="rect">
            <a:avLst/>
          </a:prstGeom>
        </p:spPr>
      </p:pic>
    </p:spTree>
    <p:extLst>
      <p:ext uri="{BB962C8B-B14F-4D97-AF65-F5344CB8AC3E}">
        <p14:creationId xmlns:p14="http://schemas.microsoft.com/office/powerpoint/2010/main" val="20984820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31C0CB3-9AB9-4B37-AB5E-2011B523A56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48000" y="0"/>
            <a:ext cx="9144000" cy="6858000"/>
          </a:xfrm>
          <a:prstGeom prst="rect">
            <a:avLst/>
          </a:prstGeom>
        </p:spPr>
      </p:pic>
      <p:sp>
        <p:nvSpPr>
          <p:cNvPr id="6" name="Content Placeholder 2">
            <a:extLst>
              <a:ext uri="{FF2B5EF4-FFF2-40B4-BE49-F238E27FC236}">
                <a16:creationId xmlns:a16="http://schemas.microsoft.com/office/drawing/2014/main" id="{A134FE2D-F8DD-440B-B982-F313DAC04619}"/>
              </a:ext>
            </a:extLst>
          </p:cNvPr>
          <p:cNvSpPr>
            <a:spLocks noGrp="1"/>
          </p:cNvSpPr>
          <p:nvPr>
            <p:ph idx="1"/>
          </p:nvPr>
        </p:nvSpPr>
        <p:spPr>
          <a:xfrm>
            <a:off x="447582" y="582751"/>
            <a:ext cx="2411028" cy="6004480"/>
          </a:xfrm>
        </p:spPr>
        <p:txBody>
          <a:bodyPr>
            <a:normAutofit/>
          </a:bodyPr>
          <a:lstStyle/>
          <a:p>
            <a:r>
              <a:rPr lang="en-US" sz="2400" dirty="0"/>
              <a:t>Not even a </a:t>
            </a:r>
            <a:r>
              <a:rPr lang="en-US" sz="2400" i="1" dirty="0"/>
              <a:t>hint</a:t>
            </a:r>
            <a:r>
              <a:rPr lang="en-US" sz="2400" dirty="0"/>
              <a:t> of why this is happening, or where, or for what reason, but these processes immediately spring into (violent) action for as long as they can, until…</a:t>
            </a:r>
          </a:p>
        </p:txBody>
      </p:sp>
    </p:spTree>
    <p:extLst>
      <p:ext uri="{BB962C8B-B14F-4D97-AF65-F5344CB8AC3E}">
        <p14:creationId xmlns:p14="http://schemas.microsoft.com/office/powerpoint/2010/main" val="20770959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176A4D-3C10-4408-9D06-78CAED617E7B}"/>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978C5C9A-83BF-4845-BC3F-8C9A482AEC7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9144000" cy="6858000"/>
          </a:xfrm>
        </p:spPr>
      </p:pic>
      <p:pic>
        <p:nvPicPr>
          <p:cNvPr id="7" name="Picture 6">
            <a:extLst>
              <a:ext uri="{FF2B5EF4-FFF2-40B4-BE49-F238E27FC236}">
                <a16:creationId xmlns:a16="http://schemas.microsoft.com/office/drawing/2014/main" id="{A7E479CB-4452-4E6F-8047-C5708C721CA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73407" y="2694373"/>
            <a:ext cx="4618593" cy="4163627"/>
          </a:xfrm>
          <a:prstGeom prst="rect">
            <a:avLst/>
          </a:prstGeom>
        </p:spPr>
      </p:pic>
      <p:pic>
        <p:nvPicPr>
          <p:cNvPr id="9" name="Picture 8">
            <a:extLst>
              <a:ext uri="{FF2B5EF4-FFF2-40B4-BE49-F238E27FC236}">
                <a16:creationId xmlns:a16="http://schemas.microsoft.com/office/drawing/2014/main" id="{4BD4349F-7916-4F90-B459-7A2AEAC9971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73407" y="-1"/>
            <a:ext cx="4618593" cy="3926525"/>
          </a:xfrm>
          <a:prstGeom prst="rect">
            <a:avLst/>
          </a:prstGeom>
        </p:spPr>
      </p:pic>
    </p:spTree>
    <p:extLst>
      <p:ext uri="{BB962C8B-B14F-4D97-AF65-F5344CB8AC3E}">
        <p14:creationId xmlns:p14="http://schemas.microsoft.com/office/powerpoint/2010/main" val="97786706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1546</TotalTime>
  <Words>1923</Words>
  <Application>Microsoft Office PowerPoint</Application>
  <PresentationFormat>Widescreen</PresentationFormat>
  <Paragraphs>156</Paragraphs>
  <Slides>23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Arial</vt:lpstr>
      <vt:lpstr>Calibri</vt:lpstr>
      <vt:lpstr>Calibri Light</vt:lpstr>
      <vt:lpstr>Office Theme</vt:lpstr>
      <vt:lpstr>DevOps and Automation</vt:lpstr>
      <vt:lpstr>Why You Need to Care</vt:lpstr>
      <vt:lpstr>DevOps Defined</vt:lpstr>
      <vt:lpstr>DevOps Defined</vt:lpstr>
      <vt:lpstr>The Dream aka Nightmare</vt:lpstr>
      <vt:lpstr>The Woken-Up Reality is Not Much Better</vt:lpstr>
      <vt:lpstr>Ephemerality</vt:lpstr>
      <vt:lpstr>PowerPoint Presentation</vt:lpstr>
      <vt:lpstr>PowerPoint Presentation</vt:lpstr>
      <vt:lpstr>Configuration Management</vt:lpstr>
      <vt:lpstr>Configuration Management At the Core</vt:lpstr>
      <vt:lpstr>Configuration Management At the Core</vt:lpstr>
      <vt:lpstr>Configuration Management to the Rescue</vt:lpstr>
      <vt:lpstr>Chef and Puppet</vt:lpstr>
      <vt:lpstr>MSP Middleware</vt:lpstr>
      <vt:lpstr>Ansible</vt:lpstr>
      <vt:lpstr>Ansible</vt:lpstr>
      <vt:lpstr>Ansible - Not a Shell Script</vt:lpstr>
      <vt:lpstr>Ansible - Not a Shell Script</vt:lpstr>
      <vt:lpstr>Ansible: Supported Controllers and End-Points</vt:lpstr>
      <vt:lpstr>Goals of Automation</vt:lpstr>
      <vt:lpstr>DevOps Reviewed</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Benjamin Brewster</dc:creator>
  <cp:lastModifiedBy>Benjamin Brewster</cp:lastModifiedBy>
  <cp:revision>209</cp:revision>
  <dcterms:created xsi:type="dcterms:W3CDTF">2017-10-10T22:43:05Z</dcterms:created>
  <dcterms:modified xsi:type="dcterms:W3CDTF">2018-05-09T22:07:13Z</dcterms:modified>
</cp:coreProperties>
</file>

<file path=docProps/thumbnail.jpeg>
</file>